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8" r:id="rId3"/>
    <p:sldId id="259" r:id="rId4"/>
    <p:sldId id="260" r:id="rId5"/>
    <p:sldId id="261" r:id="rId6"/>
    <p:sldId id="305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9" r:id="rId20"/>
    <p:sldId id="275" r:id="rId21"/>
    <p:sldId id="276" r:id="rId22"/>
    <p:sldId id="277" r:id="rId23"/>
    <p:sldId id="278" r:id="rId24"/>
    <p:sldId id="288" r:id="rId25"/>
    <p:sldId id="289" r:id="rId26"/>
    <p:sldId id="280" r:id="rId27"/>
    <p:sldId id="281" r:id="rId28"/>
    <p:sldId id="282" r:id="rId29"/>
    <p:sldId id="283" r:id="rId30"/>
    <p:sldId id="297" r:id="rId31"/>
    <p:sldId id="293" r:id="rId32"/>
    <p:sldId id="290" r:id="rId33"/>
    <p:sldId id="291" r:id="rId34"/>
    <p:sldId id="292" r:id="rId35"/>
    <p:sldId id="285" r:id="rId36"/>
    <p:sldId id="294" r:id="rId37"/>
    <p:sldId id="286" r:id="rId38"/>
    <p:sldId id="287" r:id="rId39"/>
    <p:sldId id="295" r:id="rId40"/>
    <p:sldId id="296" r:id="rId41"/>
    <p:sldId id="302" r:id="rId42"/>
    <p:sldId id="303" r:id="rId43"/>
    <p:sldId id="298" r:id="rId44"/>
    <p:sldId id="299" r:id="rId45"/>
    <p:sldId id="300" r:id="rId46"/>
    <p:sldId id="301" r:id="rId47"/>
    <p:sldId id="304" r:id="rId48"/>
  </p:sldIdLst>
  <p:sldSz cx="9144000" cy="6858000" type="screen4x3"/>
  <p:notesSz cx="6781800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B496CE1-6B8C-4AD1-BDD4-CA49D11ECC0B}">
          <p14:sldIdLst>
            <p14:sldId id="256"/>
            <p14:sldId id="258"/>
            <p14:sldId id="259"/>
            <p14:sldId id="260"/>
            <p14:sldId id="261"/>
            <p14:sldId id="305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9"/>
            <p14:sldId id="275"/>
            <p14:sldId id="276"/>
            <p14:sldId id="277"/>
            <p14:sldId id="278"/>
            <p14:sldId id="288"/>
            <p14:sldId id="289"/>
          </p14:sldIdLst>
        </p14:section>
        <p14:section name="Раздел без заголовка" id="{60938729-BF7C-490B-8A62-EE189F0F3F6C}">
          <p14:sldIdLst>
            <p14:sldId id="280"/>
            <p14:sldId id="281"/>
            <p14:sldId id="282"/>
            <p14:sldId id="283"/>
            <p14:sldId id="297"/>
            <p14:sldId id="293"/>
            <p14:sldId id="290"/>
            <p14:sldId id="291"/>
            <p14:sldId id="292"/>
            <p14:sldId id="285"/>
            <p14:sldId id="294"/>
            <p14:sldId id="286"/>
            <p14:sldId id="287"/>
            <p14:sldId id="295"/>
            <p14:sldId id="296"/>
            <p14:sldId id="302"/>
            <p14:sldId id="303"/>
            <p14:sldId id="298"/>
            <p14:sldId id="299"/>
            <p14:sldId id="300"/>
            <p14:sldId id="301"/>
            <p14:sldId id="30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82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0;&#1083;&#1077;&#1082;&#1089;&#1072;&#1085;&#1076;&#1088;\Documents\&#1061;&#1080;&#1084;&#1089;&#1090;&#1083;&#1072;&#1084;&#1080;&#1085;&#1072;&#1090;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0;&#1083;&#1077;&#1082;&#1089;&#1072;&#1085;&#1076;&#1088;\Documents\&#1061;&#1080;&#1084;&#1089;&#1090;&#1083;&#1072;&#1084;&#1080;&#1085;&#1072;&#109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0;&#1083;&#1077;&#1082;&#1089;&#1072;&#1085;&#1076;&#1088;\Documents\&#1061;&#1080;&#1084;&#1089;&#1090;&#1083;&#1072;&#1084;&#1080;&#1085;&#1072;&#1090;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40;&#1083;&#1077;&#1082;&#1089;&#1072;&#1085;&#1076;&#1088;\Documents\&#1061;&#1080;&#1084;&#1089;&#1090;&#1083;&#1072;&#1084;&#1080;&#1085;&#1072;&#1090;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40;&#1083;&#1077;&#1082;&#1089;&#1072;&#1085;&#1076;&#1088;\Documents\&#1061;&#1080;&#1084;&#1089;&#1090;&#1083;&#1072;&#1084;&#1080;&#1085;&#1072;&#1090;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40;&#1083;&#1077;&#1082;&#1089;&#1072;&#1085;&#1076;&#1088;\Documents\&#1061;&#1080;&#1084;&#1089;&#1090;&#1083;&#1072;&#1084;&#1080;&#1085;&#1072;&#1090;.xlsx" TargetMode="External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40;&#1083;&#1077;&#1082;&#1089;&#1072;&#1085;&#1076;&#1088;\Documents\&#1061;&#1080;&#1084;&#1089;&#1090;&#1083;&#1072;&#1084;&#1080;&#1085;&#1072;&#1090;.xlsx" TargetMode="External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0;&#1083;&#1077;&#1082;&#1089;&#1072;&#1085;&#1076;&#1088;\Documents\&#1061;&#1080;&#1084;&#1089;&#1090;&#1083;&#1072;&#1084;&#1080;&#1085;&#1072;&#1090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0;&#1083;&#1077;&#1082;&#1089;&#1072;&#1085;&#1076;&#1088;\Documents\&#1061;&#1080;&#1084;&#1089;&#1090;&#1083;&#1072;&#1084;&#1080;&#1085;&#1072;&#1090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0;&#1083;&#1077;&#1082;&#1089;&#1072;&#1085;&#1076;&#1088;\Documents\&#1061;&#1080;&#1084;&#1089;&#1090;&#1083;&#1072;&#1084;&#1080;&#1085;&#1072;&#109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Лист1!$D$56</c:f>
              <c:strCache>
                <c:ptCount val="1"/>
                <c:pt idx="0">
                  <c:v>Изменение массы образца в % к исходной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6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7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8"/>
            <c:invertIfNegative val="0"/>
            <c:bubble3D val="0"/>
            <c:spPr>
              <a:solidFill>
                <a:srgbClr val="FF0000"/>
              </a:solidFill>
            </c:spPr>
          </c:dPt>
          <c:cat>
            <c:numRef>
              <c:f>Лист1!$C$57:$C$65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Лист1!$D$57:$D$65</c:f>
              <c:numCache>
                <c:formatCode>0.00</c:formatCode>
                <c:ptCount val="9"/>
                <c:pt idx="0" formatCode="General">
                  <c:v>2.1</c:v>
                </c:pt>
                <c:pt idx="1">
                  <c:v>1.6</c:v>
                </c:pt>
                <c:pt idx="2" formatCode="General">
                  <c:v>2.5</c:v>
                </c:pt>
                <c:pt idx="3" formatCode="General">
                  <c:v>3.6</c:v>
                </c:pt>
                <c:pt idx="4" formatCode="General">
                  <c:v>2.9</c:v>
                </c:pt>
                <c:pt idx="5" formatCode="General">
                  <c:v>2.7</c:v>
                </c:pt>
                <c:pt idx="6" formatCode="General">
                  <c:v>4.0999999999999996</c:v>
                </c:pt>
                <c:pt idx="7" formatCode="General">
                  <c:v>2.2000000000000002</c:v>
                </c:pt>
                <c:pt idx="8" formatCode="General">
                  <c:v>2.2999999999999998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416832"/>
        <c:axId val="155418624"/>
      </c:barChart>
      <c:catAx>
        <c:axId val="155416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5418624"/>
        <c:crosses val="autoZero"/>
        <c:auto val="1"/>
        <c:lblAlgn val="ctr"/>
        <c:lblOffset val="100"/>
        <c:noMultiLvlLbl val="0"/>
      </c:catAx>
      <c:valAx>
        <c:axId val="155418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54168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Лист1!$D$27</c:f>
              <c:strCache>
                <c:ptCount val="1"/>
                <c:pt idx="0">
                  <c:v>Изменение массы образца в % к исходной</c:v>
                </c:pt>
              </c:strCache>
            </c:strRef>
          </c:tx>
          <c:invertIfNegative val="0"/>
          <c:cat>
            <c:numRef>
              <c:f>Лист1!$C$28:$C$30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Лист1!$D$28:$D$30</c:f>
              <c:numCache>
                <c:formatCode>0.00</c:formatCode>
                <c:ptCount val="3"/>
                <c:pt idx="0" formatCode="General">
                  <c:v>-1.9000000000000001</c:v>
                </c:pt>
                <c:pt idx="1">
                  <c:v>1</c:v>
                </c:pt>
                <c:pt idx="2" formatCode="General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282880"/>
        <c:axId val="156284416"/>
      </c:barChart>
      <c:catAx>
        <c:axId val="156282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6284416"/>
        <c:crosses val="autoZero"/>
        <c:auto val="1"/>
        <c:lblAlgn val="ctr"/>
        <c:lblOffset val="100"/>
        <c:noMultiLvlLbl val="0"/>
      </c:catAx>
      <c:valAx>
        <c:axId val="156284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62828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Лист1!$B$56</c:f>
              <c:strCache>
                <c:ptCount val="1"/>
                <c:pt idx="0">
                  <c:v>Сохранение предела прочности при изгибе в % к исходной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6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7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8"/>
            <c:invertIfNegative val="0"/>
            <c:bubble3D val="0"/>
            <c:spPr>
              <a:solidFill>
                <a:srgbClr val="FF0000"/>
              </a:solidFill>
            </c:spPr>
          </c:dPt>
          <c:cat>
            <c:numRef>
              <c:f>Лист1!$A$57:$A$65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Лист1!$B$57:$B$65</c:f>
              <c:numCache>
                <c:formatCode>General</c:formatCode>
                <c:ptCount val="9"/>
                <c:pt idx="0">
                  <c:v>112</c:v>
                </c:pt>
                <c:pt idx="1">
                  <c:v>115</c:v>
                </c:pt>
                <c:pt idx="2">
                  <c:v>120</c:v>
                </c:pt>
                <c:pt idx="3">
                  <c:v>97</c:v>
                </c:pt>
                <c:pt idx="4">
                  <c:v>103</c:v>
                </c:pt>
                <c:pt idx="5">
                  <c:v>94</c:v>
                </c:pt>
                <c:pt idx="6">
                  <c:v>95</c:v>
                </c:pt>
                <c:pt idx="7">
                  <c:v>102</c:v>
                </c:pt>
                <c:pt idx="8">
                  <c:v>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441024"/>
        <c:axId val="155442560"/>
      </c:barChart>
      <c:catAx>
        <c:axId val="155441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5442560"/>
        <c:crosses val="autoZero"/>
        <c:auto val="1"/>
        <c:lblAlgn val="ctr"/>
        <c:lblOffset val="100"/>
        <c:noMultiLvlLbl val="0"/>
      </c:catAx>
      <c:valAx>
        <c:axId val="155442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54410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Сохранение предела прочности при изгибе в % к исходной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4488407699037621E-2"/>
          <c:y val="0.20920180679513045"/>
          <c:w val="0.75162270341207649"/>
          <c:h val="0.684712501080126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Лист1!$D$12</c:f>
              <c:strCache>
                <c:ptCount val="1"/>
                <c:pt idx="0">
                  <c:v>Сохранение предела прочности при изгибе в % к исходной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cat>
            <c:numRef>
              <c:f>Лист1!$C$13:$C$15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Лист1!$D$13:$D$15</c:f>
              <c:numCache>
                <c:formatCode>General</c:formatCode>
                <c:ptCount val="3"/>
                <c:pt idx="1">
                  <c:v>95</c:v>
                </c:pt>
                <c:pt idx="2">
                  <c:v>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764224"/>
        <c:axId val="155765760"/>
      </c:barChart>
      <c:catAx>
        <c:axId val="155764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5765760"/>
        <c:crosses val="autoZero"/>
        <c:auto val="1"/>
        <c:lblAlgn val="ctr"/>
        <c:lblOffset val="100"/>
        <c:noMultiLvlLbl val="0"/>
      </c:catAx>
      <c:valAx>
        <c:axId val="1557657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576422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Изменение массы образца в % к исходной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9.1419072615923011E-2"/>
          <c:y val="0.19785875789764534"/>
          <c:w val="0.75858092738407956"/>
          <c:h val="0.701807580572035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Лист1!$D$7</c:f>
              <c:strCache>
                <c:ptCount val="1"/>
                <c:pt idx="0">
                  <c:v>Изменение массы образца в % к исходной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val>
            <c:numRef>
              <c:f>Лист1!$D$8:$D$10</c:f>
              <c:numCache>
                <c:formatCode>0.00</c:formatCode>
                <c:ptCount val="3"/>
                <c:pt idx="1">
                  <c:v>0.70000000000000062</c:v>
                </c:pt>
                <c:pt idx="2" formatCode="General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782144"/>
        <c:axId val="155837184"/>
      </c:barChart>
      <c:catAx>
        <c:axId val="155782144"/>
        <c:scaling>
          <c:orientation val="minMax"/>
        </c:scaling>
        <c:delete val="0"/>
        <c:axPos val="b"/>
        <c:majorTickMark val="out"/>
        <c:minorTickMark val="none"/>
        <c:tickLblPos val="nextTo"/>
        <c:crossAx val="155837184"/>
        <c:crosses val="autoZero"/>
        <c:auto val="1"/>
        <c:lblAlgn val="ctr"/>
        <c:lblOffset val="100"/>
        <c:noMultiLvlLbl val="0"/>
      </c:catAx>
      <c:valAx>
        <c:axId val="155837184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5578214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Изменение массы образца в % к исходной</a:t>
            </a:r>
          </a:p>
        </c:rich>
      </c:tx>
      <c:layout>
        <c:manualLayout>
          <c:xMode val="edge"/>
          <c:yMode val="edge"/>
          <c:x val="0.11996279165862662"/>
          <c:y val="1.7636929230085564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Лист1!$D$37</c:f>
              <c:strCache>
                <c:ptCount val="1"/>
                <c:pt idx="0">
                  <c:v>Изменение массы образца в % к исходной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cat>
            <c:numRef>
              <c:f>Лист1!$C$38:$C$40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Лист1!$D$38:$D$40</c:f>
              <c:numCache>
                <c:formatCode>0.00</c:formatCode>
                <c:ptCount val="3"/>
                <c:pt idx="0" formatCode="General">
                  <c:v>1.1000000000000001</c:v>
                </c:pt>
                <c:pt idx="1">
                  <c:v>0.2</c:v>
                </c:pt>
                <c:pt idx="2" formatCode="General">
                  <c:v>0.30000000000000032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746880"/>
        <c:axId val="156116096"/>
      </c:barChart>
      <c:catAx>
        <c:axId val="160746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6116096"/>
        <c:crosses val="autoZero"/>
        <c:auto val="1"/>
        <c:lblAlgn val="ctr"/>
        <c:lblOffset val="100"/>
        <c:noMultiLvlLbl val="0"/>
      </c:catAx>
      <c:valAx>
        <c:axId val="156116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074688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Изменение массы образца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%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исходной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Лист1!$D$42</c:f>
              <c:strCache>
                <c:ptCount val="1"/>
                <c:pt idx="0">
                  <c:v>Изменение массы образца в % к исходной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cat>
            <c:numRef>
              <c:f>Лист1!$C$43:$C$45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Лист1!$D$43:$D$45</c:f>
              <c:numCache>
                <c:formatCode>0.00</c:formatCode>
                <c:ptCount val="3"/>
                <c:pt idx="0" formatCode="General">
                  <c:v>1.1000000000000001</c:v>
                </c:pt>
                <c:pt idx="1">
                  <c:v>0.8</c:v>
                </c:pt>
                <c:pt idx="2" formatCode="General">
                  <c:v>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141440"/>
        <c:axId val="156142976"/>
      </c:barChart>
      <c:catAx>
        <c:axId val="156141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6142976"/>
        <c:crosses val="autoZero"/>
        <c:auto val="1"/>
        <c:lblAlgn val="ctr"/>
        <c:lblOffset val="100"/>
        <c:noMultiLvlLbl val="0"/>
      </c:catAx>
      <c:valAx>
        <c:axId val="1561429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614144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Лист1!$D$42</c:f>
              <c:strCache>
                <c:ptCount val="1"/>
                <c:pt idx="0">
                  <c:v>Изменение массы образца в % к исходной</c:v>
                </c:pt>
              </c:strCache>
            </c:strRef>
          </c:tx>
          <c:invertIfNegative val="0"/>
          <c:cat>
            <c:numRef>
              <c:f>Лист1!$C$43:$C$45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Лист1!$D$43:$D$45</c:f>
              <c:numCache>
                <c:formatCode>0.00</c:formatCode>
                <c:ptCount val="3"/>
                <c:pt idx="0" formatCode="General">
                  <c:v>1.1000000000000001</c:v>
                </c:pt>
                <c:pt idx="1">
                  <c:v>0.8</c:v>
                </c:pt>
                <c:pt idx="2" formatCode="General">
                  <c:v>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182400"/>
        <c:axId val="156183936"/>
      </c:barChart>
      <c:catAx>
        <c:axId val="156182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6183936"/>
        <c:crosses val="autoZero"/>
        <c:auto val="1"/>
        <c:lblAlgn val="ctr"/>
        <c:lblOffset val="100"/>
        <c:noMultiLvlLbl val="0"/>
      </c:catAx>
      <c:valAx>
        <c:axId val="1561839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61824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Лист1!$B$46</c:f>
              <c:strCache>
                <c:ptCount val="1"/>
                <c:pt idx="0">
                  <c:v>Сохранение предела прочности при изгибе в % к исходной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numRef>
              <c:f>Лист1!$A$47:$A$49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Лист1!$B$47:$B$49</c:f>
              <c:numCache>
                <c:formatCode>General</c:formatCode>
                <c:ptCount val="3"/>
                <c:pt idx="0">
                  <c:v>95</c:v>
                </c:pt>
                <c:pt idx="1">
                  <c:v>102</c:v>
                </c:pt>
                <c:pt idx="2">
                  <c:v>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195840"/>
        <c:axId val="156218112"/>
      </c:barChart>
      <c:catAx>
        <c:axId val="156195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6218112"/>
        <c:crosses val="autoZero"/>
        <c:auto val="1"/>
        <c:lblAlgn val="ctr"/>
        <c:lblOffset val="100"/>
        <c:noMultiLvlLbl val="0"/>
      </c:catAx>
      <c:valAx>
        <c:axId val="156218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61958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Лист1!$D$32</c:f>
              <c:strCache>
                <c:ptCount val="1"/>
                <c:pt idx="0">
                  <c:v>Сохранение предела прочности при изгибе в % к исходной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numRef>
              <c:f>Лист1!$C$33:$C$35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Лист1!$D$33:$D$35</c:f>
              <c:numCache>
                <c:formatCode>General</c:formatCode>
                <c:ptCount val="3"/>
                <c:pt idx="0">
                  <c:v>91</c:v>
                </c:pt>
                <c:pt idx="1">
                  <c:v>97</c:v>
                </c:pt>
                <c:pt idx="2">
                  <c:v>102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256896"/>
        <c:axId val="156258688"/>
      </c:barChart>
      <c:catAx>
        <c:axId val="156256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6258688"/>
        <c:crosses val="autoZero"/>
        <c:auto val="1"/>
        <c:lblAlgn val="ctr"/>
        <c:lblOffset val="100"/>
        <c:noMultiLvlLbl val="0"/>
      </c:catAx>
      <c:valAx>
        <c:axId val="156258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62568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1451" y="0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5543C-5EB6-42B0-BC18-32668393148E}" type="datetimeFigureOut">
              <a:rPr lang="ru-RU" smtClean="0"/>
              <a:t>13.11.2012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180" y="4715153"/>
            <a:ext cx="54254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1451" y="9428583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110B2-2D95-4B55-9096-B2533FB75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13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F7ECB-A91A-49E9-882D-04B1FC78E74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610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C4E2-9FCF-4E2B-9644-9F0492A901D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073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C4E2-9FCF-4E2B-9644-9F0492A901D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915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C394B-4136-4C83-BFE8-F00E47D1BE4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248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3574" indent="-27060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2421" indent="-21648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5389" indent="-21648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8358" indent="-21648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81326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4295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7263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80231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14C4B55-B6BA-446F-8492-B27FFF571DCF}" type="slidenum">
              <a:rPr lang="ru-RU" smtClean="0"/>
              <a:pPr eaLnBrk="1" hangingPunct="1"/>
              <a:t>15</a:t>
            </a:fld>
            <a:endParaRPr lang="ru-RU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3574" indent="-27060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2421" indent="-21648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5389" indent="-21648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8358" indent="-21648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81326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4295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7263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80231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65E4D4-C6E0-440E-B98C-8DDDDA4DEA95}" type="slidenum">
              <a:rPr lang="ru-RU" smtClean="0"/>
              <a:pPr eaLnBrk="1" hangingPunct="1"/>
              <a:t>16</a:t>
            </a:fld>
            <a:endParaRPr lang="ru-RU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F7ECB-A91A-49E9-882D-04B1FC78E74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512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3574" indent="-27060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2421" indent="-21648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5389" indent="-21648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8358" indent="-21648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81326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4295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7263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80231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6212B5A-D61E-4804-9ABE-8FCE15F79B1D}" type="slidenum">
              <a:rPr lang="ru-RU" smtClean="0"/>
              <a:pPr eaLnBrk="1" hangingPunct="1"/>
              <a:t>18</a:t>
            </a:fld>
            <a:endParaRPr lang="ru-RU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C394B-4136-4C83-BFE8-F00E47D1BE4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606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3574" indent="-27060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2421" indent="-21648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5389" indent="-21648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8358" indent="-21648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81326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4295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7263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80231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3486783-C5DB-4733-BAE6-DA5D6627CBF9}" type="slidenum">
              <a:rPr lang="ru-RU" smtClean="0"/>
              <a:pPr eaLnBrk="1" hangingPunct="1"/>
              <a:t>21</a:t>
            </a:fld>
            <a:endParaRPr lang="ru-RU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3574" indent="-27060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2421" indent="-21648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5389" indent="-21648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8358" indent="-21648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81326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4295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7263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80231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422C763-6D60-4504-A709-486AC95DDFB9}" type="slidenum">
              <a:rPr lang="ru-RU" smtClean="0"/>
              <a:pPr eaLnBrk="1" hangingPunct="1"/>
              <a:t>22</a:t>
            </a:fld>
            <a:endParaRPr lang="ru-R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F7ECB-A91A-49E9-882D-04B1FC78E74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854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C394B-4136-4C83-BFE8-F00E47D1BE4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0671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75AA70-25D1-4E90-862D-83EF3AEC4093}" type="slidenum">
              <a:rPr lang="ru-RU"/>
              <a:pPr/>
              <a:t>25</a:t>
            </a:fld>
            <a:endParaRPr lang="ru-RU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C4E2-9FCF-4E2B-9644-9F0492A901D3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123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C4E2-9FCF-4E2B-9644-9F0492A901D3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9292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C4E2-9FCF-4E2B-9644-9F0492A901D3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7716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48622-1E21-489D-8B84-3C1F228EF624}" type="slidenum">
              <a:rPr lang="ru-RU"/>
              <a:pPr/>
              <a:t>30</a:t>
            </a:fld>
            <a:endParaRPr lang="ru-RU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9CC8DA-332B-48C9-A32E-DACE7CA2B68A}" type="slidenum">
              <a:rPr lang="ru-RU"/>
              <a:pPr/>
              <a:t>32</a:t>
            </a:fld>
            <a:endParaRPr lang="ru-RU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CD569F-2850-4E08-A5F6-3F54C4089801}" type="slidenum">
              <a:rPr lang="ru-RU"/>
              <a:pPr/>
              <a:t>33</a:t>
            </a:fld>
            <a:endParaRPr lang="ru-RU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C4E2-9FCF-4E2B-9644-9F0492A901D3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4172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C4E2-9FCF-4E2B-9644-9F0492A901D3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987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F7ECB-A91A-49E9-882D-04B1FC78E74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4815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C4E2-9FCF-4E2B-9644-9F0492A901D3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9005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C394B-4136-4C83-BFE8-F00E47D1BE44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4180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2BFE28-7DE3-4774-86F2-46EAE41BCB90}" type="slidenum">
              <a:rPr lang="ru-RU"/>
              <a:pPr/>
              <a:t>45</a:t>
            </a:fld>
            <a:endParaRPr lang="ru-RU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110B2-2D95-4B55-9096-B2533FB755E0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001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3574" indent="-27060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2421" indent="-21648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5389" indent="-21648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8358" indent="-21648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81326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4295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7263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80231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1C3DC5-DFC5-4BAC-B0D8-C118D004CF22}" type="slidenum">
              <a:rPr lang="ru-RU" smtClean="0"/>
              <a:pPr eaLnBrk="1" hangingPunct="1"/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3574" indent="-27060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2421" indent="-21648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5389" indent="-21648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8358" indent="-21648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81326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4295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7263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80231" indent="-2164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997FC1-0489-46D3-B809-52D238875056}" type="slidenum">
              <a:rPr lang="ru-RU" smtClean="0"/>
              <a:pPr eaLnBrk="1" hangingPunct="1"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F7ECB-A91A-49E9-882D-04B1FC78E74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944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C4E2-9FCF-4E2B-9644-9F0492A901D3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6DF450-6E49-4B93-AC63-08F48E8FEBBC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456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6DF450-6E49-4B93-AC63-08F48E8FEBBC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61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52AE-3C90-4733-B7C2-2AE9881288E1}" type="datetimeFigureOut">
              <a:rPr lang="ru-RU" smtClean="0"/>
              <a:t>13.11.2012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F2D2-866F-411F-8A9D-98F39EB97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830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52AE-3C90-4733-B7C2-2AE9881288E1}" type="datetimeFigureOut">
              <a:rPr lang="ru-RU" smtClean="0"/>
              <a:t>13.11.2012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F2D2-866F-411F-8A9D-98F39EB97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904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52AE-3C90-4733-B7C2-2AE9881288E1}" type="datetimeFigureOut">
              <a:rPr lang="ru-RU" smtClean="0"/>
              <a:t>13.11.2012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F2D2-866F-411F-8A9D-98F39EB97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703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B09CC-67AE-4E99-A964-638F7D8B7CC9}" type="datetime1">
              <a:rPr lang="ru-RU" smtClean="0"/>
              <a:t>13.11.2012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FBA2E-D03E-4277-BF87-3B1050DF3A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457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55C05-B0DF-42CE-9EDE-1E193229CAF0}" type="datetime1">
              <a:rPr lang="ru-RU" smtClean="0"/>
              <a:t>13.11.2012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8ABFC-2A6E-4968-B52A-2B0C29D9BC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430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52AE-3C90-4733-B7C2-2AE9881288E1}" type="datetimeFigureOut">
              <a:rPr lang="ru-RU" smtClean="0"/>
              <a:t>13.11.2012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F2D2-866F-411F-8A9D-98F39EB97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537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52AE-3C90-4733-B7C2-2AE9881288E1}" type="datetimeFigureOut">
              <a:rPr lang="ru-RU" smtClean="0"/>
              <a:t>13.11.2012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F2D2-866F-411F-8A9D-98F39EB97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111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52AE-3C90-4733-B7C2-2AE9881288E1}" type="datetimeFigureOut">
              <a:rPr lang="ru-RU" smtClean="0"/>
              <a:t>13.11.2012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F2D2-866F-411F-8A9D-98F39EB97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847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52AE-3C90-4733-B7C2-2AE9881288E1}" type="datetimeFigureOut">
              <a:rPr lang="ru-RU" smtClean="0"/>
              <a:t>13.11.2012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F2D2-866F-411F-8A9D-98F39EB97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458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52AE-3C90-4733-B7C2-2AE9881288E1}" type="datetimeFigureOut">
              <a:rPr lang="ru-RU" smtClean="0"/>
              <a:t>13.11.2012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F2D2-866F-411F-8A9D-98F39EB97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314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52AE-3C90-4733-B7C2-2AE9881288E1}" type="datetimeFigureOut">
              <a:rPr lang="ru-RU" smtClean="0"/>
              <a:t>13.11.2012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F2D2-866F-411F-8A9D-98F39EB97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92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52AE-3C90-4733-B7C2-2AE9881288E1}" type="datetimeFigureOut">
              <a:rPr lang="ru-RU" smtClean="0"/>
              <a:t>13.11.2012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F2D2-866F-411F-8A9D-98F39EB97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871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52AE-3C90-4733-B7C2-2AE9881288E1}" type="datetimeFigureOut">
              <a:rPr lang="ru-RU" smtClean="0"/>
              <a:t>13.11.2012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F2D2-866F-411F-8A9D-98F39EB97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964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C52AE-3C90-4733-B7C2-2AE9881288E1}" type="datetimeFigureOut">
              <a:rPr lang="ru-RU" smtClean="0"/>
              <a:t>13.11.2012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6F2D2-866F-411F-8A9D-98F39EB97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438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484785"/>
            <a:ext cx="8206680" cy="244827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Бесшовные антикоррозионные и герметизирующие материалы «Ремохлор» и жидкий пластикат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Унитек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Иванов А.М.,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Селедцова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Н.А.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88640"/>
            <a:ext cx="9036496" cy="1080120"/>
          </a:xfrm>
        </p:spPr>
        <p:txBody>
          <a:bodyPr anchor="ctr">
            <a:norm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Консультационно-технологическая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фирма «Ремохлор»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9" descr="Логотип 555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028"/>
            <a:ext cx="1224136" cy="115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45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1"/>
          <p:cNvSpPr>
            <a:spLocks noChangeArrowheads="1"/>
          </p:cNvSpPr>
          <p:nvPr/>
        </p:nvSpPr>
        <p:spPr bwMode="auto">
          <a:xfrm>
            <a:off x="539750" y="188913"/>
            <a:ext cx="81359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Химическая стойкость ламинатов «Ремохлор»</a:t>
            </a:r>
          </a:p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в 40%  гидроокиси калия  (100</a:t>
            </a:r>
            <a:r>
              <a:rPr lang="ru-RU" b="1" baseline="3000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С)  за время экспозиции в 360 суток</a:t>
            </a:r>
            <a:endParaRPr lang="ru-RU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4355976" y="1052736"/>
          <a:ext cx="439248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604" name="Прямоугольник 4"/>
          <p:cNvSpPr>
            <a:spLocks noChangeArrowheads="1"/>
          </p:cNvSpPr>
          <p:nvPr/>
        </p:nvSpPr>
        <p:spPr bwMode="auto">
          <a:xfrm>
            <a:off x="395288" y="6021388"/>
            <a:ext cx="8208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257300" lvl="2" indent="-342900">
              <a:buFontTx/>
              <a:buAutoNum type="arabicPeriod"/>
            </a:pPr>
            <a:r>
              <a:rPr lang="ru-RU" b="1"/>
              <a:t>Сильное расслоение стеклопластика  2. Углепластик   3. Органопластик на хлорине</a:t>
            </a: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07504" y="1484784"/>
          <a:ext cx="457200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4283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2"/>
          <p:cNvSpPr>
            <a:spLocks noChangeArrowheads="1"/>
          </p:cNvSpPr>
          <p:nvPr/>
        </p:nvSpPr>
        <p:spPr bwMode="auto">
          <a:xfrm>
            <a:off x="179388" y="692150"/>
            <a:ext cx="86407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Химическая стойкость ламинатов «Ремохлор»</a:t>
            </a:r>
          </a:p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в условиях гальванической ванны  хромирования  (80</a:t>
            </a:r>
            <a:r>
              <a:rPr lang="ru-RU" b="1" baseline="3000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С) с дополнительной защитой материалом «Унитек»   за время экспозиции в 200 суток</a:t>
            </a:r>
            <a:endParaRPr lang="ru-RU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51520" y="1772816"/>
          <a:ext cx="410445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4355976" y="1772816"/>
          <a:ext cx="460851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629" name="Прямоугольник 6"/>
          <p:cNvSpPr>
            <a:spLocks noChangeArrowheads="1"/>
          </p:cNvSpPr>
          <p:nvPr/>
        </p:nvSpPr>
        <p:spPr bwMode="auto">
          <a:xfrm>
            <a:off x="395288" y="6021388"/>
            <a:ext cx="8280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257300" lvl="2" indent="-342900">
              <a:buFontTx/>
              <a:buAutoNum type="arabicPeriod"/>
            </a:pPr>
            <a:r>
              <a:rPr lang="ru-RU" b="1"/>
              <a:t>Стеклопластик  2. Углепластик   3. Органопластик на хлорине</a:t>
            </a:r>
          </a:p>
        </p:txBody>
      </p:sp>
    </p:spTree>
    <p:extLst>
      <p:ext uri="{BB962C8B-B14F-4D97-AF65-F5344CB8AC3E}">
        <p14:creationId xmlns:p14="http://schemas.microsoft.com/office/powerpoint/2010/main" val="295763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Химическая стойкость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ламинатов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Ремохлор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растворах поглощения сернистых газов (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температурой 40-90</a:t>
            </a:r>
            <a:r>
              <a:rPr lang="ru-RU" b="1" baseline="300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за время экспозиции в 270 суток</a:t>
            </a:r>
            <a:endParaRPr lang="ru-RU" dirty="0"/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251520" y="1556792"/>
          <a:ext cx="410445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4283968" y="1700808"/>
          <a:ext cx="4572000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67544" y="5877272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AutoNum type="arabicPeriod"/>
            </a:pPr>
            <a:r>
              <a:rPr lang="ru-RU" b="1" dirty="0" smtClean="0"/>
              <a:t>Стеклопластик  2. Углепластик   3. Органопластик на хлорине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6247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Химическая стойкость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ламинатов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Ремохлор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гипохлорите натрия марки А  (35</a:t>
            </a:r>
            <a:r>
              <a:rPr lang="ru-RU" b="1" baseline="300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С)  за время экспозиции в 180 суток</a:t>
            </a:r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4427984" y="1412776"/>
          <a:ext cx="4392488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251520" y="1484784"/>
          <a:ext cx="4032448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67544" y="594928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AutoNum type="arabicPeriod"/>
            </a:pPr>
            <a:r>
              <a:rPr lang="ru-RU" b="1" dirty="0" smtClean="0"/>
              <a:t>Стеклопластик  2. Углепластик   3. Органопластик на хлорине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5501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Материалы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Ремохлор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композиты на их основе обладают высокой химической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стойкостью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к соляной кислоте (синтетической,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абгазной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), плавиковой, фосфорной,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кремнефтористой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любых концентраций;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 с серной кислотой (до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%-ной концентрации);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к азотной до 30% концентрации;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к  нейтральным, основным и кислым растворам солей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к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сточным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водам (техническим и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хозфекальным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) ;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к растворам щелочей любых концентраций.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Температура эксплуатации  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Ремохлор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-У» от -60 до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60(70)</a:t>
            </a:r>
            <a:r>
              <a:rPr lang="ru-RU" sz="2000" b="1" baseline="30000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Температура эксплуатации объектов с покрытием 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Ремохлор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-МБ» от -60 до 90(100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baseline="30000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Температура эксплуатации объектов с покрытием 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Ремохлор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-Т»  от -60 до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120</a:t>
            </a:r>
            <a:r>
              <a:rPr lang="ru-RU" sz="2000" b="1" baseline="300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С, а композитов горячего отверждения  до 180-200 </a:t>
            </a:r>
            <a:r>
              <a:rPr lang="ru-RU" sz="2000" b="1" baseline="30000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Стекло-(угле-)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базальтопластики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могут эксплуатироваться до 180-200</a:t>
            </a:r>
            <a:r>
              <a:rPr lang="ru-RU" sz="2000" b="1" baseline="300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917632" y="0"/>
            <a:ext cx="226368" cy="365125"/>
          </a:xfrm>
        </p:spPr>
        <p:txBody>
          <a:bodyPr/>
          <a:lstStyle/>
          <a:p>
            <a:fld id="{DE0B9F20-418F-4AE9-996F-D110C8C4CDA5}" type="slidenum">
              <a:rPr lang="ru-RU" b="1" smtClean="0">
                <a:latin typeface="Times New Roman" pitchFamily="18" charset="0"/>
                <a:cs typeface="Times New Roman" pitchFamily="18" charset="0"/>
              </a:rPr>
              <a:t>14</a:t>
            </a:fld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38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433387"/>
          </a:xfrm>
        </p:spPr>
        <p:txBody>
          <a:bodyPr/>
          <a:lstStyle/>
          <a:p>
            <a:pPr eaLnBrk="1" hangingPunct="1"/>
            <a:r>
              <a:rPr lang="ru-RU" sz="1800" b="1" smtClean="0">
                <a:latin typeface="Times New Roman" pitchFamily="18" charset="0"/>
              </a:rPr>
              <a:t>Рекомендации по применению покрытий «Ремохлор»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-1433513"/>
            <a:ext cx="20161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0724" name="Control 4"/>
          <p:cNvSpPr>
            <a:spLocks noChangeArrowheads="1" noChangeShapeType="1"/>
          </p:cNvSpPr>
          <p:nvPr/>
        </p:nvSpPr>
        <p:spPr bwMode="auto">
          <a:xfrm>
            <a:off x="539750" y="-760413"/>
            <a:ext cx="6480175" cy="905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aphicFrame>
        <p:nvGraphicFramePr>
          <p:cNvPr id="215045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516763"/>
              </p:ext>
            </p:extLst>
          </p:nvPr>
        </p:nvGraphicFramePr>
        <p:xfrm>
          <a:off x="359569" y="548680"/>
          <a:ext cx="8424862" cy="5832648"/>
        </p:xfrm>
        <a:graphic>
          <a:graphicData uri="http://schemas.openxmlformats.org/drawingml/2006/table">
            <a:tbl>
              <a:tblPr/>
              <a:tblGrid>
                <a:gridCol w="2579687"/>
                <a:gridCol w="2143125"/>
                <a:gridCol w="2203450"/>
                <a:gridCol w="1498600"/>
              </a:tblGrid>
              <a:tr h="917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Агрессивная среда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809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Концентрация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80975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среды в % масс.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Максимальная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температура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применения, °С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809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80975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службы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80975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Вода любой минерализации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Соляная кислота синтет. (абгазная)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любая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8-10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Серная кислота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выше 70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7-9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Серная кислота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олеум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применим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Плавиковая кислота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любая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Фосфорная кислота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любая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Кремнефтористая кислота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любая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Гидроокиси Na, K, Li (аммиачная вода)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любая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120(кипения)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6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Гипохлориты Na, Ca, хлораты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любая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782" name="Rectangle 62"/>
          <p:cNvSpPr>
            <a:spLocks noChangeArrowheads="1"/>
          </p:cNvSpPr>
          <p:nvPr/>
        </p:nvSpPr>
        <p:spPr bwMode="auto">
          <a:xfrm>
            <a:off x="0" y="4789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28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893541221"/>
              </p:ext>
            </p:extLst>
          </p:nvPr>
        </p:nvGraphicFramePr>
        <p:xfrm>
          <a:off x="827584" y="404664"/>
          <a:ext cx="7984176" cy="589874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147467"/>
                <a:gridCol w="1432761"/>
                <a:gridCol w="1583578"/>
                <a:gridCol w="820370"/>
              </a:tblGrid>
              <a:tr h="1866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Агрессивная среда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5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049" marR="650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Концентрация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среды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масс.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049" marR="650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Максимальная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температура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применения, °С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049" marR="650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службы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                   </a:t>
                      </a:r>
                      <a:endParaRPr lang="ru-RU" sz="15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049" marR="650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6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</a:t>
                      </a:r>
                      <a:r>
                        <a:rPr lang="ru-RU" sz="15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ры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хлоридов K, </a:t>
                      </a:r>
                      <a:r>
                        <a:rPr lang="ru-RU" sz="15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5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5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5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Zn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ru-RU" sz="15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сульфатов </a:t>
                      </a:r>
                      <a:r>
                        <a:rPr lang="ru-RU" sz="15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5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5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5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5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Zn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K, </a:t>
                      </a:r>
                      <a:r>
                        <a:rPr lang="ru-RU" sz="15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W</a:t>
                      </a:r>
                      <a:r>
                        <a:rPr lang="ru-RU" sz="15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5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Mo;фосфатов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нитратов, </a:t>
                      </a:r>
                      <a:r>
                        <a:rPr lang="ru-RU" sz="15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ксантогенатов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сульфидов и </a:t>
                      </a:r>
                      <a:r>
                        <a:rPr lang="ru-RU" sz="15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полисульфидов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солей мышьяка и селена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049" marR="650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любая</a:t>
                      </a:r>
                      <a:endParaRPr lang="ru-RU" sz="1500" b="1" i="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049" marR="650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049" marR="650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7-10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049" marR="650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9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Технологические р-</a:t>
                      </a:r>
                      <a:r>
                        <a:rPr lang="ru-RU" sz="15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ры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электролиза: </a:t>
                      </a:r>
                      <a:r>
                        <a:rPr lang="ru-RU" sz="15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5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 </a:t>
                      </a:r>
                      <a:r>
                        <a:rPr lang="ru-RU" sz="15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Zn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5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производств: </a:t>
                      </a:r>
                      <a:r>
                        <a:rPr lang="ru-RU" sz="15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никелиров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., </a:t>
                      </a:r>
                      <a:r>
                        <a:rPr lang="ru-RU" sz="15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меднения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цинков; </a:t>
                      </a:r>
                      <a:r>
                        <a:rPr lang="ru-RU" sz="15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Фосфатиров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., </a:t>
                      </a:r>
                      <a:r>
                        <a:rPr lang="ru-RU" sz="15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электрополиров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., обезжиривания и травления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049" marR="650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любая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049" marR="650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049" marR="650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049" marR="650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98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Хромсодержащие растворы с комплексе с покрытием  «</a:t>
                      </a:r>
                      <a:r>
                        <a:rPr lang="ru-RU" sz="15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Унитек</a:t>
                      </a:r>
                      <a:r>
                        <a:rPr lang="ru-RU" sz="15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049" marR="650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любая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049" marR="650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049" marR="650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7-9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049" marR="650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6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Растворы поглощения оксидов серы, фтористого и хлористого водорода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049" marR="650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60% по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серной 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к-те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049" marR="650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049" marR="650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049" marR="650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71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607902"/>
              </p:ext>
            </p:extLst>
          </p:nvPr>
        </p:nvGraphicFramePr>
        <p:xfrm>
          <a:off x="899592" y="332659"/>
          <a:ext cx="7776864" cy="65722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92288"/>
                <a:gridCol w="2592288"/>
                <a:gridCol w="2592288"/>
              </a:tblGrid>
              <a:tr h="9394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Агрессивная среда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Максимальная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температура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применения, °С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службы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</a:tr>
              <a:tr h="9394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Бензин, масла, нефть, дизтопливо, этанол, ароматические углеводороды, флотоагенты</a:t>
                      </a:r>
                      <a:endParaRPr lang="ru-RU" sz="15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1500" b="1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5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15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</a:tr>
              <a:tr h="701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Хозбытовые и промышленные сточные воды</a:t>
                      </a:r>
                      <a:endParaRPr lang="ru-RU" sz="15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1500" b="1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15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15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</a:tr>
              <a:tr h="466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Воздух </a:t>
                      </a:r>
                      <a:endParaRPr lang="ru-RU" sz="15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5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термост</a:t>
                      </a:r>
                      <a:r>
                        <a:rPr lang="ru-RU" sz="15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5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марки Ремохлор»)</a:t>
                      </a:r>
                      <a:endParaRPr lang="ru-RU" sz="15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1500" b="1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5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15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</a:tr>
              <a:tr h="466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Хлористый и фтористый водород  </a:t>
                      </a:r>
                      <a:endParaRPr lang="ru-RU" sz="15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1500" b="1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5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15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</a:tr>
              <a:tr h="701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Окислы серы, газообразные (конденсат на стенке не более 60% серной к-ты</a:t>
                      </a:r>
                      <a:endParaRPr lang="ru-RU" sz="15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1500" b="1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5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15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</a:tr>
              <a:tr h="466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Абгазы печей обжига сульфидных руд </a:t>
                      </a:r>
                      <a:endParaRPr lang="ru-RU" sz="15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1500" b="1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15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15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</a:tr>
              <a:tr h="466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Топочные газы сжигания мазута</a:t>
                      </a:r>
                      <a:endParaRPr lang="ru-RU" sz="15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1500" b="1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</a:t>
                      </a:r>
                      <a:endParaRPr lang="ru-RU" sz="15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15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</a:tr>
              <a:tr h="466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Топочные газы сжигания хлорпродуктов</a:t>
                      </a:r>
                      <a:endParaRPr lang="ru-RU" sz="15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1500" b="1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5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15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5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195" marR="4919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91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0"/>
          <p:cNvSpPr>
            <a:spLocks noChangeArrowheads="1"/>
          </p:cNvSpPr>
          <p:nvPr/>
        </p:nvSpPr>
        <p:spPr bwMode="auto">
          <a:xfrm>
            <a:off x="1331913" y="260350"/>
            <a:ext cx="70305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</a:rPr>
              <a:t>Основные физико-механические свойства материалов «</a:t>
            </a:r>
            <a:r>
              <a:rPr lang="ru-RU" b="1" dirty="0" err="1" smtClean="0">
                <a:latin typeface="Times New Roman" pitchFamily="18" charset="0"/>
              </a:rPr>
              <a:t>Унитек</a:t>
            </a:r>
            <a:r>
              <a:rPr lang="ru-RU" b="1" dirty="0" smtClean="0">
                <a:latin typeface="Times New Roman" pitchFamily="18" charset="0"/>
              </a:rPr>
              <a:t>»</a:t>
            </a:r>
            <a:endParaRPr lang="ru-RU" b="1" dirty="0">
              <a:latin typeface="Times New Roman" pitchFamily="18" charset="0"/>
            </a:endParaRPr>
          </a:p>
        </p:txBody>
      </p:sp>
      <p:sp>
        <p:nvSpPr>
          <p:cNvPr id="35843" name="Rectangle 51"/>
          <p:cNvSpPr>
            <a:spLocks noChangeArrowheads="1"/>
          </p:cNvSpPr>
          <p:nvPr/>
        </p:nvSpPr>
        <p:spPr bwMode="auto">
          <a:xfrm>
            <a:off x="250825" y="765175"/>
            <a:ext cx="8534400" cy="6269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b="1" dirty="0"/>
              <a:t>	</a:t>
            </a:r>
            <a:r>
              <a:rPr lang="ru-RU" b="1" noProof="1">
                <a:latin typeface="Times New Roman" pitchFamily="18" charset="0"/>
              </a:rPr>
              <a:t>Плотность</a:t>
            </a:r>
            <a:r>
              <a:rPr lang="ru-RU" b="1" dirty="0">
                <a:latin typeface="Times New Roman" pitchFamily="18" charset="0"/>
              </a:rPr>
              <a:t>.</a:t>
            </a:r>
            <a:r>
              <a:rPr lang="ru-RU" b="1" noProof="1">
                <a:latin typeface="Times New Roman" pitchFamily="18" charset="0"/>
              </a:rPr>
              <a:t> г/куб. см 		</a:t>
            </a:r>
            <a:r>
              <a:rPr lang="ru-RU" b="1" dirty="0">
                <a:latin typeface="Times New Roman" pitchFamily="18" charset="0"/>
              </a:rPr>
              <a:t>			</a:t>
            </a:r>
            <a:r>
              <a:rPr lang="ru-RU" b="1" noProof="1">
                <a:latin typeface="Times New Roman" pitchFamily="18" charset="0"/>
              </a:rPr>
              <a:t>1,2-</a:t>
            </a:r>
            <a:r>
              <a:rPr lang="en-US" b="1" dirty="0">
                <a:latin typeface="Times New Roman" pitchFamily="18" charset="0"/>
              </a:rPr>
              <a:t>1</a:t>
            </a:r>
            <a:r>
              <a:rPr lang="en-US" b="1" noProof="1">
                <a:latin typeface="Times New Roman" pitchFamily="18" charset="0"/>
              </a:rPr>
              <a:t>,6</a:t>
            </a:r>
          </a:p>
          <a:p>
            <a:r>
              <a:rPr lang="ru-RU" b="1" dirty="0">
                <a:latin typeface="Times New Roman" pitchFamily="18" charset="0"/>
              </a:rPr>
              <a:t>	</a:t>
            </a:r>
            <a:r>
              <a:rPr lang="ru-RU" b="1" noProof="1">
                <a:latin typeface="Times New Roman" pitchFamily="18" charset="0"/>
              </a:rPr>
              <a:t>Темпер. условия </a:t>
            </a:r>
            <a:r>
              <a:rPr lang="ru-RU" b="1" dirty="0">
                <a:latin typeface="Times New Roman" pitchFamily="18" charset="0"/>
              </a:rPr>
              <a:t>высыхания</a:t>
            </a:r>
            <a:r>
              <a:rPr lang="ru-RU" b="1" noProof="1">
                <a:latin typeface="Times New Roman" pitchFamily="18" charset="0"/>
              </a:rPr>
              <a:t>, н/м °С			</a:t>
            </a:r>
            <a:r>
              <a:rPr lang="ru-RU" b="1" dirty="0">
                <a:latin typeface="Times New Roman" pitchFamily="18" charset="0"/>
              </a:rPr>
              <a:t>минус </a:t>
            </a:r>
            <a:r>
              <a:rPr lang="en-US" b="1" dirty="0">
                <a:latin typeface="Times New Roman" pitchFamily="18" charset="0"/>
              </a:rPr>
              <a:t>1</a:t>
            </a:r>
            <a:r>
              <a:rPr lang="en-US" b="1" noProof="1">
                <a:latin typeface="Times New Roman" pitchFamily="18" charset="0"/>
              </a:rPr>
              <a:t>5</a:t>
            </a:r>
          </a:p>
          <a:p>
            <a:r>
              <a:rPr lang="ru-RU" b="1" dirty="0">
                <a:latin typeface="Times New Roman" pitchFamily="18" charset="0"/>
              </a:rPr>
              <a:t>	Сушка каждого слоя</a:t>
            </a:r>
            <a:r>
              <a:rPr lang="ru-RU" b="1" noProof="1">
                <a:latin typeface="Times New Roman" pitchFamily="18" charset="0"/>
              </a:rPr>
              <a:t> при 20°С, </a:t>
            </a:r>
            <a:r>
              <a:rPr lang="ru-RU" b="1" dirty="0">
                <a:latin typeface="Times New Roman" pitchFamily="18" charset="0"/>
              </a:rPr>
              <a:t>мин</a:t>
            </a:r>
            <a:r>
              <a:rPr lang="ru-RU" b="1" noProof="1">
                <a:latin typeface="Times New Roman" pitchFamily="18" charset="0"/>
              </a:rPr>
              <a:t>			</a:t>
            </a:r>
            <a:r>
              <a:rPr lang="en-US" b="1" dirty="0">
                <a:latin typeface="Times New Roman" pitchFamily="18" charset="0"/>
              </a:rPr>
              <a:t>45</a:t>
            </a:r>
            <a:endParaRPr lang="en-US" b="1" noProof="1">
              <a:latin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</a:rPr>
              <a:t>	П</a:t>
            </a:r>
            <a:r>
              <a:rPr lang="ru-RU" b="1" noProof="1">
                <a:latin typeface="Times New Roman" pitchFamily="18" charset="0"/>
              </a:rPr>
              <a:t>олн</a:t>
            </a:r>
            <a:r>
              <a:rPr lang="ru-RU" b="1" dirty="0" err="1">
                <a:latin typeface="Times New Roman" pitchFamily="18" charset="0"/>
              </a:rPr>
              <a:t>ая</a:t>
            </a:r>
            <a:r>
              <a:rPr lang="ru-RU" b="1" dirty="0">
                <a:latin typeface="Times New Roman" pitchFamily="18" charset="0"/>
              </a:rPr>
              <a:t> сушка </a:t>
            </a:r>
            <a:r>
              <a:rPr lang="ru-RU" b="1" noProof="1">
                <a:latin typeface="Times New Roman" pitchFamily="18" charset="0"/>
              </a:rPr>
              <a:t> при 20°С,</a:t>
            </a:r>
            <a:r>
              <a:rPr lang="ru-RU" b="1" dirty="0">
                <a:latin typeface="Times New Roman" pitchFamily="18" charset="0"/>
              </a:rPr>
              <a:t> н\б,</a:t>
            </a:r>
            <a:r>
              <a:rPr lang="ru-RU" b="1" noProof="1">
                <a:latin typeface="Times New Roman" pitchFamily="18" charset="0"/>
              </a:rPr>
              <a:t>час			</a:t>
            </a:r>
            <a:r>
              <a:rPr lang="ru-RU" b="1" dirty="0">
                <a:latin typeface="Times New Roman" pitchFamily="18" charset="0"/>
              </a:rPr>
              <a:t>	</a:t>
            </a:r>
            <a:r>
              <a:rPr lang="en-US" b="1" dirty="0">
                <a:latin typeface="Times New Roman" pitchFamily="18" charset="0"/>
              </a:rPr>
              <a:t>36</a:t>
            </a:r>
            <a:endParaRPr lang="en-US" b="1" noProof="1">
              <a:latin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</a:rPr>
              <a:t>	</a:t>
            </a:r>
            <a:r>
              <a:rPr lang="ru-RU" b="1" noProof="1">
                <a:latin typeface="Times New Roman" pitchFamily="18" charset="0"/>
              </a:rPr>
              <a:t>Гибкость пленки по ШГ-1, мм				1-</a:t>
            </a:r>
            <a:r>
              <a:rPr lang="en-US" b="1" dirty="0">
                <a:latin typeface="Times New Roman" pitchFamily="18" charset="0"/>
              </a:rPr>
              <a:t>2</a:t>
            </a:r>
            <a:endParaRPr lang="en-US" b="1" noProof="1">
              <a:latin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</a:rPr>
              <a:t>	Морозостойкость,</a:t>
            </a:r>
            <a:r>
              <a:rPr lang="ru-RU" b="1" noProof="1">
                <a:latin typeface="Times New Roman" pitchFamily="18" charset="0"/>
              </a:rPr>
              <a:t> °С		</a:t>
            </a:r>
            <a:r>
              <a:rPr lang="ru-RU" b="1" dirty="0">
                <a:latin typeface="Times New Roman" pitchFamily="18" charset="0"/>
              </a:rPr>
              <a:t>			минус </a:t>
            </a:r>
            <a:r>
              <a:rPr lang="en-US" b="1" dirty="0">
                <a:latin typeface="Times New Roman" pitchFamily="18" charset="0"/>
              </a:rPr>
              <a:t>4</a:t>
            </a:r>
            <a:r>
              <a:rPr lang="en-US" b="1" noProof="1">
                <a:latin typeface="Times New Roman" pitchFamily="18" charset="0"/>
              </a:rPr>
              <a:t>0</a:t>
            </a:r>
          </a:p>
          <a:p>
            <a:r>
              <a:rPr lang="ru-RU" b="1" dirty="0">
                <a:latin typeface="Times New Roman" pitchFamily="18" charset="0"/>
              </a:rPr>
              <a:t>	</a:t>
            </a:r>
            <a:r>
              <a:rPr lang="ru-RU" b="1" noProof="1">
                <a:latin typeface="Times New Roman" pitchFamily="18" charset="0"/>
              </a:rPr>
              <a:t>Разрушающее напряжение н/м, МПА	</a:t>
            </a:r>
          </a:p>
          <a:p>
            <a:r>
              <a:rPr lang="ru-RU" b="1" dirty="0">
                <a:latin typeface="Times New Roman" pitchFamily="18" charset="0"/>
              </a:rPr>
              <a:t>	</a:t>
            </a:r>
            <a:r>
              <a:rPr lang="ru-RU" b="1" noProof="1">
                <a:latin typeface="Times New Roman" pitchFamily="18" charset="0"/>
              </a:rPr>
              <a:t>при разрыве</a:t>
            </a:r>
            <a:r>
              <a:rPr lang="ru-RU" b="1" dirty="0">
                <a:latin typeface="Times New Roman" pitchFamily="18" charset="0"/>
              </a:rPr>
              <a:t>	</a:t>
            </a:r>
            <a:r>
              <a:rPr lang="ru-RU" b="1" noProof="1">
                <a:latin typeface="Times New Roman" pitchFamily="18" charset="0"/>
              </a:rPr>
              <a:t>					</a:t>
            </a:r>
            <a:r>
              <a:rPr lang="en-US" b="1" dirty="0" smtClean="0">
                <a:latin typeface="Times New Roman" pitchFamily="18" charset="0"/>
              </a:rPr>
              <a:t>12</a:t>
            </a:r>
            <a:r>
              <a:rPr lang="en-US" b="1" noProof="1" smtClean="0">
                <a:latin typeface="Times New Roman" pitchFamily="18" charset="0"/>
              </a:rPr>
              <a:t>-</a:t>
            </a:r>
            <a:r>
              <a:rPr lang="en-US" b="1" dirty="0" smtClean="0">
                <a:latin typeface="Times New Roman" pitchFamily="18" charset="0"/>
              </a:rPr>
              <a:t>20</a:t>
            </a:r>
            <a:r>
              <a:rPr lang="ru-RU" b="1" dirty="0" smtClean="0">
                <a:latin typeface="Times New Roman" pitchFamily="18" charset="0"/>
              </a:rPr>
              <a:t>0**</a:t>
            </a:r>
            <a:endParaRPr lang="en-US" b="1" noProof="1">
              <a:latin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</a:rPr>
              <a:t>	Относительное удлинение </a:t>
            </a:r>
          </a:p>
          <a:p>
            <a:r>
              <a:rPr lang="ru-RU" b="1" dirty="0">
                <a:latin typeface="Times New Roman" pitchFamily="18" charset="0"/>
              </a:rPr>
              <a:t>	при разрыве, %</a:t>
            </a:r>
            <a:r>
              <a:rPr lang="ru-RU" b="1" noProof="1">
                <a:latin typeface="Times New Roman" pitchFamily="18" charset="0"/>
              </a:rPr>
              <a:t>			</a:t>
            </a:r>
            <a:r>
              <a:rPr lang="ru-RU" b="1" dirty="0">
                <a:latin typeface="Times New Roman" pitchFamily="18" charset="0"/>
              </a:rPr>
              <a:t>			</a:t>
            </a:r>
            <a:r>
              <a:rPr lang="en-US" b="1" dirty="0">
                <a:latin typeface="Times New Roman" pitchFamily="18" charset="0"/>
              </a:rPr>
              <a:t>180-450</a:t>
            </a:r>
            <a:endParaRPr lang="en-US" b="1" noProof="1">
              <a:latin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</a:rPr>
              <a:t>	</a:t>
            </a:r>
            <a:r>
              <a:rPr lang="ru-RU" b="1" noProof="1">
                <a:latin typeface="Times New Roman" pitchFamily="18" charset="0"/>
              </a:rPr>
              <a:t>Адгезия при </a:t>
            </a:r>
            <a:r>
              <a:rPr lang="ru-RU" b="1" dirty="0">
                <a:latin typeface="Times New Roman" pitchFamily="18" charset="0"/>
              </a:rPr>
              <a:t>отрыве</a:t>
            </a:r>
            <a:r>
              <a:rPr lang="ru-RU" b="1" noProof="1">
                <a:latin typeface="Times New Roman" pitchFamily="18" charset="0"/>
              </a:rPr>
              <a:t>, н/м,МПА	</a:t>
            </a:r>
          </a:p>
          <a:p>
            <a:r>
              <a:rPr lang="ru-RU" b="1" dirty="0">
                <a:latin typeface="Times New Roman" pitchFamily="18" charset="0"/>
              </a:rPr>
              <a:t>	</a:t>
            </a:r>
            <a:r>
              <a:rPr lang="ru-RU" b="1" noProof="1">
                <a:latin typeface="Times New Roman" pitchFamily="18" charset="0"/>
              </a:rPr>
              <a:t>углер.ст.-углер.ст.					</a:t>
            </a:r>
            <a:r>
              <a:rPr lang="ru-RU" b="1" noProof="1" smtClean="0">
                <a:latin typeface="Times New Roman" pitchFamily="18" charset="0"/>
              </a:rPr>
              <a:t>	</a:t>
            </a:r>
            <a:r>
              <a:rPr lang="en-US" b="1" dirty="0" smtClean="0">
                <a:latin typeface="Times New Roman" pitchFamily="18" charset="0"/>
              </a:rPr>
              <a:t>5</a:t>
            </a:r>
            <a:r>
              <a:rPr lang="en-US" b="1" noProof="1" smtClean="0">
                <a:latin typeface="Times New Roman" pitchFamily="18" charset="0"/>
              </a:rPr>
              <a:t>-</a:t>
            </a:r>
            <a:r>
              <a:rPr lang="en-US" b="1" dirty="0" smtClean="0">
                <a:latin typeface="Times New Roman" pitchFamily="18" charset="0"/>
              </a:rPr>
              <a:t>14</a:t>
            </a:r>
            <a:r>
              <a:rPr lang="ru-RU" b="1" dirty="0">
                <a:latin typeface="Times New Roman" pitchFamily="18" charset="0"/>
              </a:rPr>
              <a:t>*</a:t>
            </a:r>
            <a:endParaRPr lang="en-US" b="1" noProof="1">
              <a:latin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</a:rPr>
              <a:t>	асбестоцемент– асбестоцемент</a:t>
            </a:r>
            <a:r>
              <a:rPr lang="ru-RU" b="1" noProof="1">
                <a:latin typeface="Times New Roman" pitchFamily="18" charset="0"/>
              </a:rPr>
              <a:t>				</a:t>
            </a:r>
            <a:r>
              <a:rPr lang="en-US" b="1" dirty="0" smtClean="0">
                <a:latin typeface="Times New Roman" pitchFamily="18" charset="0"/>
              </a:rPr>
              <a:t>3</a:t>
            </a:r>
            <a:r>
              <a:rPr lang="en-US" b="1" noProof="1" smtClean="0">
                <a:latin typeface="Times New Roman" pitchFamily="18" charset="0"/>
              </a:rPr>
              <a:t>-</a:t>
            </a:r>
            <a:r>
              <a:rPr lang="en-US" b="1" dirty="0" smtClean="0">
                <a:latin typeface="Times New Roman" pitchFamily="18" charset="0"/>
              </a:rPr>
              <a:t>5</a:t>
            </a:r>
            <a:r>
              <a:rPr lang="ru-RU" b="1" dirty="0" smtClean="0">
                <a:latin typeface="Times New Roman" pitchFamily="18" charset="0"/>
              </a:rPr>
              <a:t>*</a:t>
            </a:r>
            <a:endParaRPr lang="en-US" b="1" noProof="1">
              <a:latin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</a:rPr>
              <a:t>	</a:t>
            </a:r>
            <a:r>
              <a:rPr lang="ru-RU" b="1" noProof="1">
                <a:latin typeface="Times New Roman" pitchFamily="18" charset="0"/>
              </a:rPr>
              <a:t>углер.ст-граф.АТМ					</a:t>
            </a:r>
            <a:r>
              <a:rPr lang="en-US" b="1" dirty="0" smtClean="0">
                <a:latin typeface="Times New Roman" pitchFamily="18" charset="0"/>
              </a:rPr>
              <a:t>2</a:t>
            </a:r>
            <a:r>
              <a:rPr lang="en-US" b="1" noProof="1" smtClean="0">
                <a:latin typeface="Times New Roman" pitchFamily="18" charset="0"/>
              </a:rPr>
              <a:t>-</a:t>
            </a:r>
            <a:r>
              <a:rPr lang="en-US" b="1" dirty="0" smtClean="0">
                <a:latin typeface="Times New Roman" pitchFamily="18" charset="0"/>
              </a:rPr>
              <a:t>5</a:t>
            </a:r>
            <a:r>
              <a:rPr lang="ru-RU" b="1" dirty="0" smtClean="0">
                <a:latin typeface="Times New Roman" pitchFamily="18" charset="0"/>
              </a:rPr>
              <a:t>*</a:t>
            </a:r>
            <a:endParaRPr lang="en-US" b="1" noProof="1">
              <a:latin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</a:rPr>
              <a:t>	</a:t>
            </a:r>
            <a:r>
              <a:rPr lang="ru-RU" b="1" noProof="1">
                <a:latin typeface="Times New Roman" pitchFamily="18" charset="0"/>
              </a:rPr>
              <a:t>углер.ст.-эбонит 51-1626				</a:t>
            </a:r>
            <a:r>
              <a:rPr lang="ru-RU" b="1" noProof="1" smtClean="0">
                <a:latin typeface="Times New Roman" pitchFamily="18" charset="0"/>
              </a:rPr>
              <a:t>	</a:t>
            </a:r>
            <a:r>
              <a:rPr lang="en-US" b="1" dirty="0" smtClean="0">
                <a:latin typeface="Times New Roman" pitchFamily="18" charset="0"/>
              </a:rPr>
              <a:t>3</a:t>
            </a:r>
            <a:r>
              <a:rPr lang="en-US" b="1" noProof="1" smtClean="0">
                <a:latin typeface="Times New Roman" pitchFamily="18" charset="0"/>
              </a:rPr>
              <a:t>-</a:t>
            </a:r>
            <a:r>
              <a:rPr lang="en-US" b="1" dirty="0" smtClean="0">
                <a:latin typeface="Times New Roman" pitchFamily="18" charset="0"/>
              </a:rPr>
              <a:t>5</a:t>
            </a:r>
            <a:r>
              <a:rPr lang="ru-RU" b="1" dirty="0" smtClean="0">
                <a:latin typeface="Times New Roman" pitchFamily="18" charset="0"/>
              </a:rPr>
              <a:t>*</a:t>
            </a:r>
            <a:endParaRPr lang="en-US" b="1" noProof="1">
              <a:latin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</a:rPr>
              <a:t>	</a:t>
            </a:r>
            <a:r>
              <a:rPr lang="ru-RU" b="1" noProof="1">
                <a:latin typeface="Times New Roman" pitchFamily="18" charset="0"/>
              </a:rPr>
              <a:t>бетон-бетон				</a:t>
            </a:r>
            <a:r>
              <a:rPr lang="ru-RU" b="1" dirty="0">
                <a:latin typeface="Times New Roman" pitchFamily="18" charset="0"/>
              </a:rPr>
              <a:t>		</a:t>
            </a:r>
            <a:r>
              <a:rPr lang="en-US" b="1" dirty="0" smtClean="0">
                <a:latin typeface="Times New Roman" pitchFamily="18" charset="0"/>
              </a:rPr>
              <a:t>1-4</a:t>
            </a:r>
            <a:r>
              <a:rPr lang="ru-RU" b="1" dirty="0" smtClean="0">
                <a:latin typeface="Times New Roman" pitchFamily="18" charset="0"/>
              </a:rPr>
              <a:t>*</a:t>
            </a:r>
            <a:endParaRPr lang="en-US" b="1" dirty="0">
              <a:latin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</a:rPr>
              <a:t>	Цвет покрытия		</a:t>
            </a:r>
            <a:r>
              <a:rPr lang="en-US" b="1" dirty="0">
                <a:latin typeface="Times New Roman" pitchFamily="18" charset="0"/>
              </a:rPr>
              <a:t>		</a:t>
            </a:r>
            <a:r>
              <a:rPr lang="ru-RU" b="1" dirty="0">
                <a:latin typeface="Times New Roman" pitchFamily="18" charset="0"/>
              </a:rPr>
              <a:t>-  по согласованию с заказ.</a:t>
            </a:r>
          </a:p>
          <a:p>
            <a:r>
              <a:rPr lang="ru-RU" b="1" dirty="0">
                <a:latin typeface="Times New Roman" pitchFamily="18" charset="0"/>
              </a:rPr>
              <a:t>	Содержание сухого остатка, н/м, % 			- 40</a:t>
            </a:r>
          </a:p>
          <a:p>
            <a:r>
              <a:rPr lang="ru-RU" b="1" dirty="0">
                <a:latin typeface="Times New Roman" pitchFamily="18" charset="0"/>
              </a:rPr>
              <a:t>	Вязкость  по  ВЗ-246, н/б, сек 				- 300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Примечание:	 * в смеси с «Ремохлор» («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Унитек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: «Ремохлор» =10:1)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		** армированный стеклотканью Э</a:t>
            </a:r>
            <a:r>
              <a:rPr lang="ru-RU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-200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ru-RU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1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107504" y="274638"/>
            <a:ext cx="8928992" cy="646673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Применение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материалов «УНИТЕК»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качестве гидроизоляционных наливных кровельных покрытий</a:t>
            </a:r>
          </a:p>
          <a:p>
            <a:pPr marL="0" indent="0"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Срок службы – не менее 10 лет</a:t>
            </a:r>
          </a:p>
          <a:p>
            <a:pPr marL="0" indent="0" algn="jus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Гидроизоляционное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 антикоррозионное покрытие стальных, железобетонных и деревянных конструкций от воздействия природных и  сточных  вод, технологических смывок с рН 1 - 14, атмосферы промышленных производств  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температурой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ru-RU" sz="1800" b="1" baseline="300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С.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Срок службы - 4-7 лет.</a:t>
            </a:r>
          </a:p>
          <a:p>
            <a:pPr marL="0" indent="0" algn="ctr"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качестве замены пластикатам и пластизолям ПВХ в гальванотехнике и при защите поверхностей от окислительных сред. Химическая защита металлических,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железо-бетонных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 деревянных поверхностей в комплекте с материалами «Ремохлор» с температурой до 70</a:t>
            </a:r>
            <a:r>
              <a:rPr lang="ru-RU" sz="1800" b="1" baseline="30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 </a:t>
            </a:r>
          </a:p>
          <a:p>
            <a:pPr marL="0" indent="0" algn="ct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Срок службы - 4-7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marL="0" indent="0" algn="ctr"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Защита оборудования от концентрированной серной кислоты, азотной кислоты до 50%, окислительных агрессивных сред: перекисей, хроматов и перманганатов 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гальваничес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-ких окислительных сред,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хлорокислителей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и др. сред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 температурой до 45</a:t>
            </a:r>
            <a:r>
              <a:rPr lang="ru-RU" sz="1800" b="1" baseline="300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С</a:t>
            </a:r>
          </a:p>
          <a:p>
            <a:pPr marL="0" indent="0"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Срок службы –не менее 5лет</a:t>
            </a:r>
            <a:endParaRPr lang="ru-RU" sz="1800" dirty="0"/>
          </a:p>
          <a:p>
            <a:pPr marL="0" indent="0" algn="ctr">
              <a:buNone/>
            </a:pPr>
            <a:r>
              <a:rPr lang="ru-RU" sz="1800" dirty="0"/>
              <a:t> </a:t>
            </a:r>
          </a:p>
          <a:p>
            <a:pPr marL="0" indent="0" algn="ctr"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64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05123"/>
            <a:ext cx="8208912" cy="58477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Материалы «Ремохлор», представляют собой композиции на основе эпоксидных смол,  в двух вариантах отверждения:</a:t>
            </a:r>
          </a:p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Холодного отверждения - нанесение и отверждение составов осуществляется при комнатной температуре.</a:t>
            </a:r>
          </a:p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Эти композиции используются в основном для создания защитных покрытий и изготовления изделий из армированных композитов, эксплуатируемых при температурах не выше 80</a:t>
            </a:r>
            <a:r>
              <a:rPr lang="ru-RU" sz="2200" b="1" baseline="300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 .                                                                                                                                    </a:t>
            </a:r>
          </a:p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Холодного-горячего отверждения - 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желатинизация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составов происходит при комнатной температуре, но для достижения максимальной химической стойкости и механической прочности необходимо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постотверждение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при повышенных температурах. Эти композиции в основном используются для изготовления изделий из конструкционных композитов и для создания защитных покрытий, эксплуатируемых при температурах до 180- 200 </a:t>
            </a:r>
            <a:r>
              <a:rPr lang="ru-RU" sz="2200" b="1" baseline="30000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 .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53020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ХИМСТОЙКИЕ ГИДРОИЗОЛЯЦИОННЫЕ ПОКРЫТИЯ НА ОСНОВЕ МАТЕРИАЛОВ «РЕМОХЛОР» И «УНИТЕК»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544616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Эпокси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-перхлорвиниловые материалы «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емохлор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 представляют собой смеси композиций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Унитек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 и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Ремохлор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 взятых соотношение по массе от 5:1 до 20:1. По физико-механические свойства они находятся в промежутке между свойствами физико-механическими материалов «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емохлор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 и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Унитек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».  Покрытия могут быть применены в неармированном виде, так и армированном (тканными и не тканными) материалами. Материалы могут быть использованы для защиты от воздействия агрессивных сред до 50</a:t>
            </a:r>
            <a:r>
              <a:rPr lang="ru-RU" sz="1600" b="1" baseline="300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С. Морозостойкость покрытий до минус 45</a:t>
            </a:r>
            <a:r>
              <a:rPr lang="ru-RU" sz="1600" baseline="300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С.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1" indent="0" algn="ct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Материалы применяются:</a:t>
            </a:r>
          </a:p>
          <a:p>
            <a:pPr lvl="1" algn="ctr">
              <a:buFontTx/>
              <a:buChar char="-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Для гидроизоляционных покрытий объектов изготовленных из бетону и стали (заглубленные помещения, подвалы, коллекторы, тон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ели, фундаменты), подвергающихся воздействия солевых растворов, кислот средних концентраций.</a:t>
            </a:r>
          </a:p>
          <a:p>
            <a:pPr lvl="1" algn="ctr">
              <a:buFontTx/>
              <a:buChar char="-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качестве самостоятельных покрытий поверхностей изготовленных из бетона, стали или композитных материалов, Для наружной  и внутренней защиты труб и газоходов, канализационных коллекторов, систем переработки сточных вод и получения бытового газа из сточных вод.</a:t>
            </a:r>
          </a:p>
          <a:p>
            <a:pPr lvl="1" algn="ctr">
              <a:buFontTx/>
              <a:buChar char="-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качестве подслоя для крепления термопластичных покрытий к металлу, бетону или композитам.</a:t>
            </a:r>
          </a:p>
          <a:p>
            <a:pPr lvl="1" algn="ctr">
              <a:buFontTx/>
              <a:buChar char="-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Для создания защитно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декоративных покрытий по эпоксидным или полиэфирным полам, обладающим относительно низкой стойкостью к проливам агрессивных сред.</a:t>
            </a:r>
          </a:p>
          <a:p>
            <a:pPr lvl="1" algn="ctr">
              <a:buFontTx/>
              <a:buChar char="-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Защиты сварных швов на трубопроводах различного назначения.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5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71998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1800" b="1" dirty="0" smtClean="0">
                <a:latin typeface="Times New Roman" pitchFamily="18" charset="0"/>
              </a:rPr>
              <a:t>Химическая стойкость комплексного покрытия «Ремохлор» - «</a:t>
            </a:r>
            <a:r>
              <a:rPr lang="ru-RU" sz="1800" b="1" dirty="0" err="1" smtClean="0">
                <a:latin typeface="Times New Roman" pitchFamily="18" charset="0"/>
              </a:rPr>
              <a:t>Унитек</a:t>
            </a:r>
            <a:r>
              <a:rPr lang="ru-RU" sz="1800" b="1" dirty="0" smtClean="0">
                <a:latin typeface="Times New Roman" pitchFamily="18" charset="0"/>
              </a:rPr>
              <a:t>»</a:t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en-US" sz="1600" b="1" dirty="0" smtClean="0">
                <a:latin typeface="Times New Roman" pitchFamily="18" charset="0"/>
              </a:rPr>
              <a:t>(</a:t>
            </a:r>
            <a:r>
              <a:rPr lang="ru-RU" sz="1600" b="1" dirty="0" smtClean="0">
                <a:latin typeface="Times New Roman" pitchFamily="18" charset="0"/>
              </a:rPr>
              <a:t>1мм «</a:t>
            </a:r>
            <a:r>
              <a:rPr lang="ru-RU" sz="1600" b="1" dirty="0" err="1" smtClean="0">
                <a:latin typeface="Times New Roman" pitchFamily="18" charset="0"/>
              </a:rPr>
              <a:t>Унитек</a:t>
            </a:r>
            <a:r>
              <a:rPr lang="ru-RU" sz="1600" b="1" dirty="0" smtClean="0">
                <a:latin typeface="Times New Roman" pitchFamily="18" charset="0"/>
              </a:rPr>
              <a:t>» + 4мм «Ремохлор-У»; армирующий наполнитель стеклоткань или хлорин)</a:t>
            </a:r>
          </a:p>
        </p:txBody>
      </p:sp>
      <p:graphicFrame>
        <p:nvGraphicFramePr>
          <p:cNvPr id="223501" name="Group 26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792365699"/>
              </p:ext>
            </p:extLst>
          </p:nvPr>
        </p:nvGraphicFramePr>
        <p:xfrm>
          <a:off x="457200" y="765175"/>
          <a:ext cx="8229600" cy="5934077"/>
        </p:xfrm>
        <a:graphic>
          <a:graphicData uri="http://schemas.openxmlformats.org/drawingml/2006/table">
            <a:tbl>
              <a:tblPr/>
              <a:tblGrid>
                <a:gridCol w="2314575"/>
                <a:gridCol w="1800225"/>
                <a:gridCol w="2057400"/>
                <a:gridCol w="2057400"/>
              </a:tblGrid>
              <a:tr h="126523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Агрессивная среда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Концентрация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масс.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Максимальная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температура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применения, °С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Ремохлор-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Унитек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службы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10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Соляная кислота синт.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любая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Соляная кислота абгаз.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любая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Серная кислота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выше 60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Серная кислота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выше 80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Серная кислота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выше 95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Серная кислота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10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Плавиковая кислота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любая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Фосфорная кислота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любая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10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Кремнефтористая кислота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любая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66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034" name="Group 730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563039913"/>
              </p:ext>
            </p:extLst>
          </p:nvPr>
        </p:nvGraphicFramePr>
        <p:xfrm>
          <a:off x="250825" y="333375"/>
          <a:ext cx="8734425" cy="6362500"/>
        </p:xfrm>
        <a:graphic>
          <a:graphicData uri="http://schemas.openxmlformats.org/drawingml/2006/table">
            <a:tbl>
              <a:tblPr/>
              <a:tblGrid>
                <a:gridCol w="3743325"/>
                <a:gridCol w="1757363"/>
                <a:gridCol w="2076450"/>
                <a:gridCol w="1157287"/>
              </a:tblGrid>
              <a:tr h="118884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Агрессивная среда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Концентрация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%масс.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Максимальная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температура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применения, °С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Ремохлор-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Унитек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службы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9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Гидроокиси Na, K, Li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любая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8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Растворы: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00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хлоридов K,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Zn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любая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9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оксихлоридов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AL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любая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136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сульфатов(купоросов)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Cu, Fe, Ni, Co, Zn, K,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W, Mo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9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Ванны: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гальванических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производств, никелирования,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меднения, 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цинкования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хромирования, фосфатирования, электрополир,  обезжиривания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травления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1366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150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Эпокси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-битумные покрытия «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Ремохлор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90" y="836712"/>
            <a:ext cx="9137409" cy="55446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Представляю собой смеси битумного лака ( на основе высокоплавких битумов) или каменноугольного лака с композициями «Ремохлор». Составы применяются в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ввиде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неармированных и армированных тканными или не тканными материалами. </a:t>
            </a:r>
          </a:p>
          <a:p>
            <a:pPr marL="0" indent="0"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Температура применения – 45-60</a:t>
            </a:r>
            <a:r>
              <a:rPr lang="ru-RU" sz="1800" b="1" baseline="300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С. </a:t>
            </a:r>
          </a:p>
          <a:p>
            <a:pPr marL="0" indent="0"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Морозостойкость – до минус 30</a:t>
            </a:r>
            <a:r>
              <a:rPr lang="ru-RU" sz="1800" b="1" baseline="300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С.</a:t>
            </a:r>
          </a:p>
          <a:p>
            <a:pPr marL="0" indent="0"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Материалы применяются:</a:t>
            </a:r>
          </a:p>
          <a:p>
            <a:pPr marL="285750" lvl="1" algn="ctr">
              <a:buFontTx/>
              <a:buChar char="-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гидроизоляционных покрытий объектов изготовленных из бетону и стали (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заглубленные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помещения, подвалы, коллекторы, приямки, фундаменты), подвергающихся воздействия солевых растворов, кислот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до 10% концентраций.</a:t>
            </a:r>
          </a:p>
          <a:p>
            <a:pPr marL="285750" lvl="1" algn="ctr">
              <a:buFontTx/>
              <a:buChar char="-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Для наружных и внутренних покрытий систем очистки промышленных  и бытовых (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хозфекальных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) сточных вод.</a:t>
            </a:r>
          </a:p>
          <a:p>
            <a:pPr marL="285750" lvl="1" algn="ctr">
              <a:buFontTx/>
              <a:buChar char="-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Для гидроизоляционных и антикоррозионных покрытий наружных покрытий трубопроводов различного назначения</a:t>
            </a:r>
          </a:p>
          <a:p>
            <a:pPr marL="285750" lvl="1" algn="ctr">
              <a:buFontTx/>
              <a:buChar char="-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нтикоррозионной защиты транспортной техники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01608" y="0"/>
            <a:ext cx="442392" cy="365125"/>
          </a:xfrm>
        </p:spPr>
        <p:txBody>
          <a:bodyPr/>
          <a:lstStyle/>
          <a:p>
            <a:fld id="{DE0B9F20-418F-4AE9-996F-D110C8C4CDA5}" type="slidenum">
              <a:rPr lang="ru-RU" b="1" smtClean="0">
                <a:latin typeface="Times New Roman" pitchFamily="18" charset="0"/>
                <a:cs typeface="Times New Roman" pitchFamily="18" charset="0"/>
              </a:rPr>
              <a:t>23</a:t>
            </a:fld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35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Модификация покрытий как эпоксидных составов: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836712"/>
            <a:ext cx="8229600" cy="5318051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Модификация покрытий как эпоксидных составов: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Соотношение компонентов: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Лак ХВ или ХС 		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400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м.ч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		Эмали ХВ и ХС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300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м.ч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Связующее «Ремохлор»	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м.ч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		Связующее «Ремохлор»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м.ч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Отвердитель		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17-22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м.ч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	Отвердитель		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17-22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м.ч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Толщина однослойного покрытия в 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2-3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больше, чем толщина покрытия материалов ХВ и ХС. Срок службы покрытия в 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3-4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раза выше, чем у покрытий из материалов ХВ и ХС.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Модификация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покрытий как ХВ и ХС  составов: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Лак ХВ или ХС 			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2000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м.ч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	Эмали ХВ и ХС		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1500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м.ч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Связующее «Ремохлор»		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м.ч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		Связующее «Ремохлор»	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м.ч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Отвердитель			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17-22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м.ч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	Отвердитель		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17-22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м.ч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Адгезия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покрытия к углеродистым сталям составляет 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5-7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МПа 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против 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2-1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МПа.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Срок службы покрытия увеличивается 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4-5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раз.</a:t>
            </a:r>
          </a:p>
        </p:txBody>
      </p:sp>
    </p:spTree>
    <p:extLst>
      <p:ext uri="{BB962C8B-B14F-4D97-AF65-F5344CB8AC3E}">
        <p14:creationId xmlns:p14="http://schemas.microsoft.com/office/powerpoint/2010/main" val="428742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440" y="333375"/>
            <a:ext cx="7773120" cy="64770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Модификация материалами «Ремохлор»  эпоксидных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лакокрасочных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материалов 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5841" y="980728"/>
            <a:ext cx="8621280" cy="561692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ru-RU" sz="18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Использование в качестве отвердителей составы 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550 (551), 620, 623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 др. значительно повышает химическую стойкость защитных покрытий на основе эпоксидных смол в среднем 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6-10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раз по сравнению с отвердителем ПЭПА.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Использование смеси эпоксидных смол (предпочтительно смол ЭД) и материалов «Ремохлор» увеличивает химическую стойкость покрытий с одновременным увеличением физико-механических свойств.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Оптимальные смеси материалов «Ремохлор» со стандартными лакокрасочными материалами ЭП-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0010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 ЭП-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773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составляет: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Для ингибированных грунтовок: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ЭП-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0010(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ЭП-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773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)*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300-400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м.ч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Связующее «Ремохлор»				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м.ч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Отвердитель					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17-23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м.ч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Оптимальные смеси материалов «Ремохлор» со стандартными лакокрасочными материалами ЭП-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0010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 ЭП-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773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составляет: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Для окрасочных составов: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ЭП-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0010(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ЭП-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773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)*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450-600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м.ч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Связующее «Ремохлор»				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м.ч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Отвердитель					-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17-23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м.ч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Примечание:*Состав включает совместный с «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Ремохлором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» отвердитель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14494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0"/>
    </mc:Choice>
    <mc:Fallback xmlns="">
      <p:transition spd="slow" advTm="111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t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376" y="1628800"/>
            <a:ext cx="4567872" cy="354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05512" y="5517232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Гуммированная емкость, отремонтированная покрытием «Ремохлор»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64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83568" y="764704"/>
            <a:ext cx="7559675" cy="4976812"/>
          </a:xfrm>
          <a:prstGeom prst="rect">
            <a:avLst/>
          </a:prstGeom>
          <a:noFill/>
          <a:ln/>
        </p:spPr>
      </p:pic>
      <p:sp>
        <p:nvSpPr>
          <p:cNvPr id="3" name="TextBox 2"/>
          <p:cNvSpPr txBox="1"/>
          <p:nvPr/>
        </p:nvSpPr>
        <p:spPr>
          <a:xfrm>
            <a:off x="0" y="602128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Защита внутренней поверхности </a:t>
            </a:r>
          </a:p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стеклопластиковой трубы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ламинатом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Ремохлор-МБ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A68-1FCF-4A1A-9538-A96459D49FAA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5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439864" y="1052736"/>
            <a:ext cx="6283186" cy="4464495"/>
          </a:xfrm>
          <a:prstGeom prst="rect">
            <a:avLst/>
          </a:prstGeom>
          <a:noFill/>
          <a:ln/>
        </p:spPr>
      </p:pic>
      <p:sp>
        <p:nvSpPr>
          <p:cNvPr id="3" name="TextBox 2"/>
          <p:cNvSpPr txBox="1"/>
          <p:nvPr/>
        </p:nvSpPr>
        <p:spPr>
          <a:xfrm>
            <a:off x="1864517" y="5589240"/>
            <a:ext cx="4569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Готовые стеклопластиковые трубы,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защищенные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ламинатом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Ремохлор-МБ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A68-1FCF-4A1A-9538-A96459D49FAA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8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ru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691680" y="260648"/>
            <a:ext cx="5616624" cy="5413740"/>
          </a:xfrm>
          <a:prstGeom prst="rect">
            <a:avLst/>
          </a:prstGeom>
          <a:noFill/>
          <a:ln/>
        </p:spPr>
      </p:pic>
      <p:sp>
        <p:nvSpPr>
          <p:cNvPr id="3" name="TextBox 2"/>
          <p:cNvSpPr txBox="1"/>
          <p:nvPr/>
        </p:nvSpPr>
        <p:spPr>
          <a:xfrm>
            <a:off x="1475656" y="5733256"/>
            <a:ext cx="61616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Выхлопные трубы, газоходы и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каплеотбойник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защищенные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ламинатом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Ремохлор-МБ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A68-1FCF-4A1A-9538-A96459D49FAA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83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3" y="1443841"/>
            <a:ext cx="885698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Материалы «Ремохлор» представляют собой композиции следующего состава: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Связующие «Ремохлор»			-100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м.ч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Отвердитель					-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- 30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м.ч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Дисперсный наполнитель			- 30-250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м.ч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 если необходимо, то армирующий наполнитель:</a:t>
            </a:r>
          </a:p>
          <a:p>
            <a:pPr marL="342900" indent="-342900">
              <a:buFontTx/>
              <a:buChar char="-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оноволокно, нити, рубленное волокно </a:t>
            </a:r>
          </a:p>
          <a:p>
            <a:pPr marL="342900" indent="-342900">
              <a:buFontTx/>
              <a:buChar char="-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тканные материалы или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нетканные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материалы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22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22721" y="5734051"/>
            <a:ext cx="7773120" cy="587375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Монтаж выхлопной трубы, защищенной «Ремохлор»</a:t>
            </a:r>
          </a:p>
        </p:txBody>
      </p:sp>
      <p:pic>
        <p:nvPicPr>
          <p:cNvPr id="14234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5041" y="184151"/>
            <a:ext cx="7642080" cy="512762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48662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0"/>
    </mc:Choice>
    <mc:Fallback xmlns="">
      <p:transition spd="slow" advTm="111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0225" y="565150"/>
            <a:ext cx="6840538" cy="5165725"/>
          </a:xfrm>
          <a:prstGeom prst="rect">
            <a:avLst/>
          </a:prstGeom>
          <a:noFill/>
          <a:ln/>
        </p:spPr>
      </p:pic>
      <p:sp>
        <p:nvSpPr>
          <p:cNvPr id="3" name="Прямоугольник 2"/>
          <p:cNvSpPr/>
          <p:nvPr/>
        </p:nvSpPr>
        <p:spPr>
          <a:xfrm>
            <a:off x="2051720" y="594928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Участок защиты материалами «Ремохлор» в гальваническом цеху</a:t>
            </a:r>
          </a:p>
        </p:txBody>
      </p:sp>
    </p:spTree>
    <p:extLst>
      <p:ext uri="{BB962C8B-B14F-4D97-AF65-F5344CB8AC3E}">
        <p14:creationId xmlns:p14="http://schemas.microsoft.com/office/powerpoint/2010/main" val="412034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5"/>
          <p:cNvPicPr preferRelativeResize="0"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7120" y="333376"/>
            <a:ext cx="5813280" cy="4824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3017" name="Rectangle 9"/>
          <p:cNvSpPr>
            <a:spLocks noGrp="1" noChangeArrowheads="1"/>
          </p:cNvSpPr>
          <p:nvPr>
            <p:ph type="title"/>
          </p:nvPr>
        </p:nvSpPr>
        <p:spPr>
          <a:xfrm>
            <a:off x="539552" y="5373216"/>
            <a:ext cx="7848872" cy="979983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УЧАСТОК ПРИГОТОВЛЕНИЯ СОСТАВОВ «РЕМОХЛОР»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НА МЕСТЕ УСТАНОВКИ ЗАЩИЩАЕМОГО 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ОБОРУДОВАНИЯ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39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7049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0"/>
    </mc:Choice>
    <mc:Fallback xmlns="">
      <p:transition spd="slow" advTm="111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1"/>
          <p:cNvPicPr preferRelativeResize="0">
            <a:picLocks noGrp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6320" y="333375"/>
            <a:ext cx="3785760" cy="5153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1437120" y="5661026"/>
            <a:ext cx="6400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895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895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895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895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400" b="1"/>
              <a:t>ПРИГОТОВЛЕНИЕ СОСТАВОВ «РЕМОХЛОР» ВРУЧНУЮ НА МЕСТЕ УСТАНОВКИ ЗАЩИЩАЕМОГО ОБОРУДОВАНИЯ </a:t>
            </a:r>
            <a:endParaRPr lang="ru-RU" sz="1400"/>
          </a:p>
          <a:p>
            <a:r>
              <a:rPr lang="ru-RU" sz="200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5882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0"/>
    </mc:Choice>
    <mc:Fallback xmlns="">
      <p:transition spd="slow" advTm="111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81000"/>
            <a:ext cx="4122204" cy="549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512" y="5912567"/>
            <a:ext cx="8856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Нанесение защитного слоя  на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ламинат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«Ремохлор-МБ»</a:t>
            </a:r>
          </a:p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при защите гальванической ванны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A68-1FCF-4A1A-9538-A96459D49FAA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16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552" y="5949280"/>
            <a:ext cx="78602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Гальваническая ванна, защищенная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ламинатом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Ремохлор-МБ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A68-1FCF-4A1A-9538-A96459D49FAA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63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готовванны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692696"/>
            <a:ext cx="6697663" cy="5067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08063" y="5876925"/>
            <a:ext cx="79375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895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895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895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895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/>
              <a:t>Ванна, защищенная системой «</a:t>
            </a:r>
            <a:r>
              <a:rPr lang="ru-RU" sz="1800" b="1" dirty="0" smtClean="0"/>
              <a:t>Ремохлор-</a:t>
            </a:r>
            <a:r>
              <a:rPr lang="ru-RU" sz="1800" b="1" dirty="0" err="1" smtClean="0"/>
              <a:t>Унитек</a:t>
            </a:r>
            <a:r>
              <a:rPr lang="ru-RU" sz="1800" b="1" dirty="0"/>
              <a:t>».</a:t>
            </a:r>
          </a:p>
          <a:p>
            <a:pPr algn="ctr"/>
            <a:r>
              <a:rPr lang="ru-RU" sz="1800" b="1" dirty="0"/>
              <a:t>Наружная поверхность защищена покрытием «</a:t>
            </a:r>
            <a:r>
              <a:rPr lang="ru-RU" sz="1800" b="1" dirty="0" err="1"/>
              <a:t>Унитек</a:t>
            </a:r>
            <a:r>
              <a:rPr lang="ru-RU" sz="1800" b="1" dirty="0"/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257563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74851" y="5877272"/>
            <a:ext cx="55985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Общий вид гальванического цеха</a:t>
            </a:r>
          </a:p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защищенного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ламинатом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Ремохлор-МБ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A68-1FCF-4A1A-9538-A96459D49FAA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38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Поддоны под травильные ванны, защищенные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Ремохлор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4" y="1600200"/>
            <a:ext cx="6984591" cy="4525963"/>
          </a:xfrm>
          <a:noFill/>
          <a:ln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01608" y="0"/>
            <a:ext cx="442392" cy="365125"/>
          </a:xfrm>
        </p:spPr>
        <p:txBody>
          <a:bodyPr/>
          <a:lstStyle/>
          <a:p>
            <a:fld id="{DE0B9F20-418F-4AE9-996F-D110C8C4CDA5}" type="slidenum">
              <a:rPr lang="ru-RU" b="1" smtClean="0">
                <a:latin typeface="Times New Roman" pitchFamily="18" charset="0"/>
                <a:cs typeface="Times New Roman" pitchFamily="18" charset="0"/>
              </a:rPr>
              <a:t>38</a:t>
            </a:fld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93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1385"/>
            <a:ext cx="3848649" cy="28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88483"/>
            <a:ext cx="3749506" cy="280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4005064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Ванны травления вид снаружи и изнутри (покрытие «РЕМОХЛОР-МБ»)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13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82067"/>
            <a:ext cx="763284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latin typeface="Times New Roman" pitchFamily="18" charset="0"/>
              </a:rPr>
              <a:t>В качестве дисперсных наполнителей в композициях «Ремохлор» для работы в кислых и нейтральных средах используют:</a:t>
            </a:r>
          </a:p>
          <a:p>
            <a:r>
              <a:rPr lang="ru-RU" sz="2600" b="1" dirty="0" smtClean="0">
                <a:latin typeface="Times New Roman" pitchFamily="18" charset="0"/>
              </a:rPr>
              <a:t>- </a:t>
            </a:r>
            <a:r>
              <a:rPr lang="ru-RU" sz="2600" b="1" dirty="0" err="1" smtClean="0">
                <a:latin typeface="Times New Roman" pitchFamily="18" charset="0"/>
              </a:rPr>
              <a:t>маршалит</a:t>
            </a:r>
            <a:r>
              <a:rPr lang="ru-RU" sz="2600" b="1" dirty="0" smtClean="0">
                <a:latin typeface="Times New Roman" pitchFamily="18" charset="0"/>
              </a:rPr>
              <a:t>, диабазовую и андезитовую муку, тальк, графит, </a:t>
            </a:r>
            <a:r>
              <a:rPr lang="ru-RU" sz="2600" b="1" dirty="0" err="1" smtClean="0">
                <a:latin typeface="Times New Roman" pitchFamily="18" charset="0"/>
              </a:rPr>
              <a:t>шунгит</a:t>
            </a:r>
            <a:r>
              <a:rPr lang="ru-RU" sz="2600" b="1" dirty="0" smtClean="0">
                <a:latin typeface="Times New Roman" pitchFamily="18" charset="0"/>
              </a:rPr>
              <a:t>, двуокись титана; а в качестве армирующих наполнителей: стеклоткань, </a:t>
            </a:r>
            <a:r>
              <a:rPr lang="ru-RU" sz="2600" b="1" dirty="0" err="1" smtClean="0">
                <a:latin typeface="Times New Roman" pitchFamily="18" charset="0"/>
              </a:rPr>
              <a:t>углеткань</a:t>
            </a:r>
            <a:r>
              <a:rPr lang="ru-RU" sz="2600" b="1" dirty="0" smtClean="0">
                <a:latin typeface="Times New Roman" pitchFamily="18" charset="0"/>
              </a:rPr>
              <a:t>, хлорин, базальтовую ткань. </a:t>
            </a:r>
          </a:p>
          <a:p>
            <a:r>
              <a:rPr lang="ru-RU" sz="2600" b="1" dirty="0" smtClean="0">
                <a:latin typeface="Times New Roman" pitchFamily="18" charset="0"/>
              </a:rPr>
              <a:t> В качестве дисперсных наполнителей для работы в щелочных средах в композициях «Ремохлор» используют: тальк, графит, </a:t>
            </a:r>
            <a:r>
              <a:rPr lang="ru-RU" sz="2600" b="1" dirty="0" err="1" smtClean="0">
                <a:latin typeface="Times New Roman" pitchFamily="18" charset="0"/>
              </a:rPr>
              <a:t>шунгит</a:t>
            </a:r>
            <a:r>
              <a:rPr lang="ru-RU" sz="2600" b="1" dirty="0" smtClean="0">
                <a:latin typeface="Times New Roman" pitchFamily="18" charset="0"/>
              </a:rPr>
              <a:t>, двуокись титана, корунд; а в качестве  армирующих наполнителей:  </a:t>
            </a:r>
            <a:r>
              <a:rPr lang="ru-RU" sz="2600" b="1" dirty="0" err="1" smtClean="0">
                <a:latin typeface="Times New Roman" pitchFamily="18" charset="0"/>
              </a:rPr>
              <a:t>углеткань</a:t>
            </a:r>
            <a:r>
              <a:rPr lang="ru-RU" sz="2600" b="1" dirty="0" smtClean="0">
                <a:latin typeface="Times New Roman" pitchFamily="18" charset="0"/>
              </a:rPr>
              <a:t>, хлорин.</a:t>
            </a:r>
          </a:p>
        </p:txBody>
      </p:sp>
    </p:spTree>
    <p:extLst>
      <p:ext uri="{BB962C8B-B14F-4D97-AF65-F5344CB8AC3E}">
        <p14:creationId xmlns:p14="http://schemas.microsoft.com/office/powerpoint/2010/main" val="12314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22108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Покрытие «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емохлор-Т» на емкости, эксплуатируемой в пульпе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KCL-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при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100-115</a:t>
            </a:r>
            <a:r>
              <a:rPr lang="ru-RU" sz="1800" b="1" baseline="30000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Фото 1 до эксплуатации. Фото№2 после 4 лет эксплуатации.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Футеровка внизу емкости защита от механических повреждений при чистке емкости*-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2" y="260648"/>
            <a:ext cx="425190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130" y="102816"/>
            <a:ext cx="3057293" cy="369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1680" y="3861048"/>
            <a:ext cx="866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Фото 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5699" y="3876629"/>
            <a:ext cx="866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Фото 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54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504056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042" y="627832"/>
            <a:ext cx="4932547" cy="532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496" y="116632"/>
            <a:ext cx="900639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Испытание на размораживание бетонных образцов, покрытых «Ремохлор-МБ»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5589240"/>
            <a:ext cx="84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Фото 1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508104" y="5505813"/>
            <a:ext cx="84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Фото 2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129300"/>
            <a:ext cx="864096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Фото1 исходный образец.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Фото 2 образец после 20 циклов испытания от минус 25</a:t>
            </a:r>
            <a:r>
              <a:rPr lang="ru-RU" sz="1600" b="1" baseline="30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до плюс 20</a:t>
            </a:r>
            <a:r>
              <a:rPr lang="ru-RU" sz="1600" b="1" baseline="30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402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6" y="1052736"/>
            <a:ext cx="428396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839" y="1092643"/>
            <a:ext cx="4392488" cy="430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0666" y="260648"/>
            <a:ext cx="7966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Испытание на размораживание бетонных образцов, покрытых «Ремохлор-МБ»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0666" y="5805264"/>
            <a:ext cx="8177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Фото1 обратная сторона  исходного образца.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   Фото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обратная сторона  образца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после 20 циклов испытания от минус 25</a:t>
            </a:r>
            <a:r>
              <a:rPr lang="ru-RU" b="1" baseline="30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плюс 20</a:t>
            </a:r>
            <a:r>
              <a:rPr lang="ru-RU" b="1" baseline="30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87624" y="5219877"/>
            <a:ext cx="124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Фото 1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366404" y="5219877"/>
            <a:ext cx="124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Фото 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32745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през (1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0"/>
            <a:ext cx="8496944" cy="65253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50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през (2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16632"/>
            <a:ext cx="8568952" cy="67413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12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през (19)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0"/>
            <a:ext cx="8712968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62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0"/>
    </mc:Choice>
    <mc:Fallback xmlns="">
      <p:transition spd="slow" advTm="111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през (21)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96" y="0"/>
            <a:ext cx="9108504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6381328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Примечание: Ремохлор-эластик –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Унитек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15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9" descr="Логотип 55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96151"/>
            <a:ext cx="2849905" cy="245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491880" y="1433601"/>
            <a:ext cx="5400600" cy="23762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115487 г. Москва а/я 22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ООО Консультационно-Технологическая 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Фирма «Ремохлор»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тел.\факс: (499) 612-4402   тел: (495) 979-4769  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моб. 8-903-743-8738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е-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mail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info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@</a:t>
            </a: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remochlor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remochlor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@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mail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WWW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REMOCHLOR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WWW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.РЕМОХЛОР.РФ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5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3"/>
          <p:cNvSpPr>
            <a:spLocks noChangeArrowheads="1"/>
          </p:cNvSpPr>
          <p:nvPr/>
        </p:nvSpPr>
        <p:spPr bwMode="auto">
          <a:xfrm>
            <a:off x="250825" y="766763"/>
            <a:ext cx="87503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Основные физико-механические свойства армированных дисперсными наполнителями материалов «Ремохлор»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Плотность г/куб. см 				1,2-2,6		Температур. условия отверждения, н/м °С		15		Жизнеспособность при 20°С, час			0,1-3	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	Время полного отверждения при 20°С,час		24-150		Морозостойкость °С				минус 60	Разрушающее напряжение н/м, МПА	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	при разрыве					70-150		при изгибе					60-250		Модуль упругости МПА				4500-7000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	Адгезия при сдвиге, н/м, МПА	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	углер.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.-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углер.ст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					16-27		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углер.ст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-	стекло(к/у плитка)			10-14		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углер.ст-граф.АТМ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				8-9		титан-титан					17-28		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углер.ст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.-эбонит 51-1626				8-12	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	бетон-бетон			выше прочности бетона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969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6409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Основные физико-механические свойства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ламинатов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Ремохлор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124744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ламината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Стеклопластик*      Углепластик**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Базальтопластик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***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Плотность г\см</a:t>
            </a:r>
            <a:r>
              <a:rPr lang="ru-RU" b="1" baseline="30000" dirty="0" smtClean="0">
                <a:latin typeface="Times New Roman" pitchFamily="18" charset="0"/>
                <a:cs typeface="Times New Roman" pitchFamily="18" charset="0"/>
              </a:rPr>
              <a:t>3		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1.4-2.6		1.4-2.2		1.5-2.3	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Предел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прочности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 растяжении, МПа*	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-400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		130-450		120-300		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 изгибе МПа		150-350		150-400		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50-60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Относительное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удлинение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 разрыве	%	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5-8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		5-10		5-10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Ударная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вязкость, кДж\м</a:t>
            </a:r>
            <a:r>
              <a:rPr lang="ru-RU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	20-150		30-90		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30-150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Стеклоткани: Т-10; Т10-80; Э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3_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-200;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Углеткань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Урал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T-1: T-2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Базальтовые ткани: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БТ-11; Кремнеземные КТ-11, КТ-11-ТО; ПП – КС-34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D4C0-EB9E-4F01-BCEB-E053300AE7C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1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3"/>
          <p:cNvSpPr>
            <a:spLocks noChangeArrowheads="1"/>
          </p:cNvSpPr>
          <p:nvPr/>
        </p:nvSpPr>
        <p:spPr bwMode="auto">
          <a:xfrm>
            <a:off x="-6350" y="44450"/>
            <a:ext cx="9036050" cy="738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>
                <a:latin typeface="Times New Roman" pitchFamily="18" charset="0"/>
                <a:cs typeface="Times New Roman" pitchFamily="18" charset="0"/>
              </a:rPr>
              <a:t>Физико-механические показатели органопластиков «Ремохлор»</a:t>
            </a: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Вид композита		«Ремохлор»	«Ремохлор» 	«Унитек»</a:t>
            </a: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			на хлорине*	на ПП ткани**	на хлорине*</a:t>
            </a:r>
          </a:p>
          <a:p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Плотность г\см</a:t>
            </a:r>
            <a:r>
              <a:rPr lang="ru-RU" b="1" baseline="30000">
                <a:latin typeface="Times New Roman" pitchFamily="18" charset="0"/>
                <a:cs typeface="Times New Roman" pitchFamily="18" charset="0"/>
              </a:rPr>
              <a:t>3		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1.6-1.8		1.3- 1,5		1.7-2.0	</a:t>
            </a:r>
          </a:p>
          <a:p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Предел прочности </a:t>
            </a: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при растяжении, МПа*	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80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00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***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0-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200***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70-100***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Относительное</a:t>
            </a: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 удлинение</a:t>
            </a: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при разрыве	%	20-30		10-20		50-150</a:t>
            </a:r>
          </a:p>
          <a:p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Ударная</a:t>
            </a: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 вязкость, кДж\м</a:t>
            </a:r>
            <a:r>
              <a:rPr lang="ru-RU" b="1" baseline="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	150-200		200-450		резиноподобен</a:t>
            </a:r>
          </a:p>
          <a:p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Хлорин: артикул 86006 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**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ПП ткань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- KC-34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 фотомодифицированная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***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Для специальных связующих и более 3 слоев армирующего наполнителя предел прочности при растяжении может достигать соответственно для хлорина до 400 МПА, для ПП – 450 Мпа, а для «Унитек» с хлорином -300 МПа 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ctr"/>
            <a:endParaRPr lang="ru-RU" sz="2000" b="1"/>
          </a:p>
        </p:txBody>
      </p:sp>
    </p:spTree>
    <p:extLst>
      <p:ext uri="{BB962C8B-B14F-4D97-AF65-F5344CB8AC3E}">
        <p14:creationId xmlns:p14="http://schemas.microsoft.com/office/powerpoint/2010/main" val="416025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Химическая стойкость композитов «Ремохлор»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787491"/>
              </p:ext>
            </p:extLst>
          </p:nvPr>
        </p:nvGraphicFramePr>
        <p:xfrm>
          <a:off x="323529" y="584981"/>
          <a:ext cx="8568951" cy="59879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8667"/>
                <a:gridCol w="1316192"/>
                <a:gridCol w="1151666"/>
                <a:gridCol w="1131101"/>
                <a:gridCol w="1131101"/>
                <a:gridCol w="1131101"/>
                <a:gridCol w="1059123"/>
              </a:tblGrid>
              <a:tr h="0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агрессивной среды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Температура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°С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b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экспозиции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сутки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b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Ремохлор-МБ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92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Защитная композиция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Полное покрытие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768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Изменение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массы обр. в 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исх.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сохранение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прочности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 изгибе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исх.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Изменение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массы обр.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исх.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сохранение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прочности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 изгибе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исх.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b">
                    <a:solidFill>
                      <a:schemeClr val="bg1"/>
                    </a:solidFill>
                  </a:tcPr>
                </a:tc>
              </a:tr>
              <a:tr h="548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Соляная кислота 36%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380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2.6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</a:tr>
              <a:tr h="8768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Смесь соляной кислоты с плавиковой кислотой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3.3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3.7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</a:tr>
              <a:tr h="7604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Азотная кислота 20%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3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1.8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</a:tr>
              <a:tr h="7604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Серная</a:t>
                      </a:r>
                      <a:r>
                        <a:rPr lang="ru-RU" sz="13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кислота </a:t>
                      </a:r>
                      <a:r>
                        <a:rPr lang="ru-RU" sz="13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3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540</a:t>
                      </a:r>
                      <a:endParaRPr lang="ru-RU" sz="13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360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0.8</a:t>
                      </a:r>
                      <a:endParaRPr lang="ru-RU" sz="13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1.6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13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ru-RU" sz="13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13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</a:tr>
              <a:tr h="438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Плавиковая кислота 50%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3.6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</a:tr>
              <a:tr h="7293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Фосфорная кислота </a:t>
                      </a:r>
                      <a:r>
                        <a:rPr lang="en-US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85%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2.7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ctr">
                    <a:solidFill>
                      <a:schemeClr val="bg1"/>
                    </a:solidFill>
                  </a:tcPr>
                </a:tc>
              </a:tr>
              <a:tr h="3028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Кремнефтористая кислота  товарная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13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13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0215" marR="90215" marT="0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104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Химическая стойкость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ламинатов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Ремохлор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соляной кислоте. Содержащей различные добавки   (60</a:t>
            </a:r>
            <a:r>
              <a:rPr lang="ru-RU" b="1" baseline="300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С)  за время экспозиции в 120 суток</a:t>
            </a:r>
            <a:endParaRPr lang="ru-RU" dirty="0"/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0" y="1412776"/>
          <a:ext cx="453650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4716016" y="1268760"/>
          <a:ext cx="4427984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6355486"/>
            <a:ext cx="9144000" cy="2769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1257300" lvl="2" indent="-342900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1,4,7 –Стеклопластик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2,5,8 – Углепластик  3,6,9 Органопластик на хлорине 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5733256"/>
            <a:ext cx="1296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/>
            <a:r>
              <a:rPr lang="ru-RU" b="1" dirty="0" smtClean="0"/>
              <a:t>  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5887144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+ ДЭГ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метанол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688" y="5733256"/>
            <a:ext cx="1620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HCL +HNO</a:t>
            </a:r>
            <a:r>
              <a:rPr lang="en-US" sz="14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+ HF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6376" y="5733256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HCL + HF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2272" y="5957664"/>
            <a:ext cx="1071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HCL + HF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0192" y="5949281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HCL +HNO</a:t>
            </a:r>
            <a:r>
              <a:rPr lang="en-US" sz="14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+ HF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4048" y="5805264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+ ДЭГ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метанол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D4C0-EB9E-4F01-BCEB-E053300AE7C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1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2209</Words>
  <Application>Microsoft Office PowerPoint</Application>
  <PresentationFormat>Экран (4:3)</PresentationFormat>
  <Paragraphs>594</Paragraphs>
  <Slides>47</Slides>
  <Notes>33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Бесшовные антикоррозионные и герметизирующие материалы «Ремохлор» и жидкий пластикат «Унитек» Иванов А.М., Селедцова Н.А.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Химическая стойкость композитов «Ремохлор»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Рекомендации по применению покрытий «Ремохлор»</vt:lpstr>
      <vt:lpstr>Презентация PowerPoint</vt:lpstr>
      <vt:lpstr>Презентация PowerPoint</vt:lpstr>
      <vt:lpstr>Презентация PowerPoint</vt:lpstr>
      <vt:lpstr>Презентация PowerPoint</vt:lpstr>
      <vt:lpstr>ХИМСТОЙКИЕ ГИДРОИЗОЛЯЦИОННЫЕ ПОКРЫТИЯ НА ОСНОВЕ МАТЕРИАЛОВ «РЕМОХЛОР» И «УНИТЕК»</vt:lpstr>
      <vt:lpstr>Химическая стойкость комплексного покрытия «Ремохлор» - «Унитек» (1мм «Унитек» + 4мм «Ремохлор-У»; армирующий наполнитель стеклоткань или хлорин)</vt:lpstr>
      <vt:lpstr>Презентация PowerPoint</vt:lpstr>
      <vt:lpstr>Эпокси-битумные покрытия «Ремохлор»</vt:lpstr>
      <vt:lpstr>Модификация покрытий как эпоксидных составов: </vt:lpstr>
      <vt:lpstr>Модификация материалами «Ремохлор»  эпоксидных лакокрасочных материалов   </vt:lpstr>
      <vt:lpstr>Гуммированная емкость, отремонтированная покрытием «Ремохлор» </vt:lpstr>
      <vt:lpstr>Презентация PowerPoint</vt:lpstr>
      <vt:lpstr>Презентация PowerPoint</vt:lpstr>
      <vt:lpstr>Презентация PowerPoint</vt:lpstr>
      <vt:lpstr>Монтаж выхлопной трубы, защищенной «Ремохлор»</vt:lpstr>
      <vt:lpstr>Презентация PowerPoint</vt:lpstr>
      <vt:lpstr>УЧАСТОК ПРИГОТОВЛЕНИЯ СОСТАВОВ «РЕМОХЛОР» НА МЕСТЕ УСТАНОВКИ ЗАЩИЩАЕМОГО  ОБОРУДОВАНИЯ 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Поддоны под травильные ванны, защищенные «Ремохлор»</vt:lpstr>
      <vt:lpstr>Ванны травления вид снаружи и изнутри (покрытие «РЕМОХЛОР-МБ»)</vt:lpstr>
      <vt:lpstr>Покрытие «Ремохлор-Т» на емкости, эксплуатируемой в пульпе KCL-NaCL  при 100-115оС. Фото 1 до эксплуатации. Фото№2 после 4 лет эксплуатации. Футеровка внизу емкости защита от механических повреждений при чистке емкости*-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Бесшовные антикоррозионные и герметизирующие материалы «Ремохлор» и жидкий пластикат «Унитек» Иванов А.М., Селедцова Н.А.</dc:title>
  <dc:creator>Александр</dc:creator>
  <cp:lastModifiedBy>Александр</cp:lastModifiedBy>
  <cp:revision>26</cp:revision>
  <cp:lastPrinted>2012-11-10T11:19:35Z</cp:lastPrinted>
  <dcterms:created xsi:type="dcterms:W3CDTF">2012-11-10T09:02:17Z</dcterms:created>
  <dcterms:modified xsi:type="dcterms:W3CDTF">2012-11-13T09:19:02Z</dcterms:modified>
</cp:coreProperties>
</file>